
<file path=[Content_Types].xml><?xml version="1.0" encoding="utf-8"?>
<Types xmlns="http://schemas.openxmlformats.org/package/2006/content-types">
  <Default Extension="jpeg" ContentType="image/jpeg"/>
  <Default Extension="JPG" ContentType="image/.jpg"/>
  <Default Extension="png" ContentType="image/png"/>
  <Default Extension="mp4" ContentType="video/mp4"/>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
  </p:notesMasterIdLst>
  <p:handoutMasterIdLst>
    <p:handoutMasterId r:id="rId22"/>
  </p:handoutMasterIdLst>
  <p:sldIdLst>
    <p:sldId id="256" r:id="rId3"/>
    <p:sldId id="261" r:id="rId4"/>
    <p:sldId id="266" r:id="rId6"/>
    <p:sldId id="263" r:id="rId7"/>
    <p:sldId id="268" r:id="rId8"/>
    <p:sldId id="269" r:id="rId9"/>
    <p:sldId id="271" r:id="rId10"/>
    <p:sldId id="272" r:id="rId11"/>
    <p:sldId id="273" r:id="rId12"/>
    <p:sldId id="274" r:id="rId13"/>
    <p:sldId id="275" r:id="rId14"/>
    <p:sldId id="276" r:id="rId15"/>
    <p:sldId id="277" r:id="rId16"/>
    <p:sldId id="278" r:id="rId17"/>
    <p:sldId id="279" r:id="rId18"/>
    <p:sldId id="280" r:id="rId19"/>
    <p:sldId id="284" r:id="rId20"/>
    <p:sldId id="262" r:id="rId21"/>
  </p:sldIdLst>
  <p:sldSz cx="12192000" cy="6858000"/>
  <p:notesSz cx="6858000" cy="9144000"/>
  <p:custDataLst>
    <p:tags r:id="rId2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p:cViewPr varScale="1">
        <p:scale>
          <a:sx n="99" d="100"/>
          <a:sy n="99" d="100"/>
        </p:scale>
        <p:origin x="84" y="582"/>
      </p:cViewPr>
      <p:guideLst>
        <p:guide orient="horz" pos="2160"/>
        <p:guide pos="3840"/>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notesMaster" Target="notesMasters/notesMaster1.xml"/><Relationship Id="rId4" Type="http://schemas.openxmlformats.org/officeDocument/2006/relationships/slide" Target="slides/slide2.xml"/><Relationship Id="rId3" Type="http://schemas.openxmlformats.org/officeDocument/2006/relationships/slide" Target="slides/slide1.xml"/><Relationship Id="rId26" Type="http://schemas.openxmlformats.org/officeDocument/2006/relationships/tags" Target="tags/tag84.xml"/><Relationship Id="rId25" Type="http://schemas.openxmlformats.org/officeDocument/2006/relationships/tableStyles" Target="tableStyles.xml"/><Relationship Id="rId24" Type="http://schemas.openxmlformats.org/officeDocument/2006/relationships/viewProps" Target="viewProps.xml"/><Relationship Id="rId23" Type="http://schemas.openxmlformats.org/officeDocument/2006/relationships/presProps" Target="presProps.xml"/><Relationship Id="rId22" Type="http://schemas.openxmlformats.org/officeDocument/2006/relationships/handoutMaster" Target="handoutMasters/handoutMaster1.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latin typeface="微软雅黑" panose="020B0503020204020204"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latin typeface="微软雅黑" panose="020B0503020204020204" charset="-122"/>
              </a:rPr>
            </a:fld>
            <a:endParaRPr lang="zh-CN" altLang="en-US">
              <a:latin typeface="微软雅黑" panose="020B0503020204020204"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latin typeface="微软雅黑" panose="020B0503020204020204"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latin typeface="微软雅黑" panose="020B0503020204020204" charset="-122"/>
              </a:rPr>
            </a:fld>
            <a:endParaRPr lang="zh-CN" altLang="en-US">
              <a:latin typeface="微软雅黑" panose="020B0503020204020204" charset="-122"/>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微软雅黑" panose="020B0503020204020204"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微软雅黑" panose="020B0503020204020204" charset="-122"/>
              </a:defRPr>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微软雅黑" panose="020B0503020204020204"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微软雅黑" panose="020B0503020204020204" charset="-122"/>
              </a:defRPr>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微软雅黑" panose="020B0503020204020204" charset="-122"/>
        <a:ea typeface="+mn-ea"/>
        <a:cs typeface="+mn-cs"/>
      </a:defRPr>
    </a:lvl1pPr>
    <a:lvl2pPr marL="457200" algn="l" defTabSz="914400" rtl="0" eaLnBrk="1" latinLnBrk="0" hangingPunct="1">
      <a:defRPr sz="1200" kern="1200">
        <a:solidFill>
          <a:schemeClr val="tx1"/>
        </a:solidFill>
        <a:latin typeface="微软雅黑" panose="020B0503020204020204" charset="-122"/>
        <a:ea typeface="+mn-ea"/>
        <a:cs typeface="+mn-cs"/>
      </a:defRPr>
    </a:lvl2pPr>
    <a:lvl3pPr marL="914400" algn="l" defTabSz="914400" rtl="0" eaLnBrk="1" latinLnBrk="0" hangingPunct="1">
      <a:defRPr sz="1200" kern="1200">
        <a:solidFill>
          <a:schemeClr val="tx1"/>
        </a:solidFill>
        <a:latin typeface="微软雅黑" panose="020B0503020204020204" charset="-122"/>
        <a:ea typeface="+mn-ea"/>
        <a:cs typeface="+mn-cs"/>
      </a:defRPr>
    </a:lvl3pPr>
    <a:lvl4pPr marL="1371600" algn="l" defTabSz="914400" rtl="0" eaLnBrk="1" latinLnBrk="0" hangingPunct="1">
      <a:defRPr sz="1200" kern="1200">
        <a:solidFill>
          <a:schemeClr val="tx1"/>
        </a:solidFill>
        <a:latin typeface="微软雅黑" panose="020B0503020204020204" charset="-122"/>
        <a:ea typeface="+mn-ea"/>
        <a:cs typeface="+mn-cs"/>
      </a:defRPr>
    </a:lvl4pPr>
    <a:lvl5pPr marL="1828800" algn="l" defTabSz="914400" rtl="0" eaLnBrk="1" latinLnBrk="0" hangingPunct="1">
      <a:defRPr sz="1200" kern="1200">
        <a:solidFill>
          <a:schemeClr val="tx1"/>
        </a:solidFill>
        <a:latin typeface="微软雅黑" panose="020B0503020204020204" charset="-122"/>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sym typeface="+mn-ea"/>
              </a:rPr>
              <a:t>智能体通过第一视角的视听观察在未知的三维环境中找到声源是视听导航。我们旨在解决声音嘈杂环境下的视听导航问题。声音嘈杂的环境怎么构建？我们通过最坏情况的思想，构建了一个声音攻击者，它可以移动和改变声音的音量和类别，使智能体在寻找目标声源的过程中受到干扰。通过设计，完成了声音嘈杂环境下的视听导航。实验使用两个真实世界的3d扫描数据集Replica 和 Matterport3D，验证了我们设计的两个智能体的算法在声音嘈杂环境下的有效性和稳健性。</a:t>
            </a:r>
            <a:endParaRPr lang="zh-CN" altLang="en-US"/>
          </a:p>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3"/>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tags" Target="../tags/tag62.xml"/><Relationship Id="rId16" Type="http://schemas.openxmlformats.org/officeDocument/2006/relationships/tags" Target="../tags/tag61.xml"/><Relationship Id="rId15" Type="http://schemas.openxmlformats.org/officeDocument/2006/relationships/tags" Target="../tags/tag60.xml"/><Relationship Id="rId14" Type="http://schemas.openxmlformats.org/officeDocument/2006/relationships/tags" Target="../tags/tag59.xml"/><Relationship Id="rId13" Type="http://schemas.openxmlformats.org/officeDocument/2006/relationships/tags" Target="../tags/tag58.xml"/><Relationship Id="rId12" Type="http://schemas.openxmlformats.org/officeDocument/2006/relationships/tags" Target="../tags/tag57.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fld>
            <a:endParaRPr lang="zh-CN" altLang="en-US" dirty="0"/>
          </a:p>
        </p:txBody>
      </p:sp>
    </p:spTree>
    <p:custDataLst>
      <p:tags r:id="rId17"/>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63.xml"/><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75.xml"/><Relationship Id="rId5" Type="http://schemas.openxmlformats.org/officeDocument/2006/relationships/image" Target="../media/image11.png"/><Relationship Id="rId4" Type="http://schemas.openxmlformats.org/officeDocument/2006/relationships/tags" Target="../tags/tag74.xml"/><Relationship Id="rId3" Type="http://schemas.microsoft.com/office/2007/relationships/media" Target="../media/media2.mp4"/><Relationship Id="rId2" Type="http://schemas.openxmlformats.org/officeDocument/2006/relationships/video" Target="../media/media2.mp4"/><Relationship Id="rId1" Type="http://schemas.openxmlformats.org/officeDocument/2006/relationships/image" Target="../media/image6.jpeg"/></Relationships>
</file>

<file path=ppt/slides/_rels/slide11.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76.xml"/><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6.jpeg"/></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77.xml"/><Relationship Id="rId2" Type="http://schemas.openxmlformats.org/officeDocument/2006/relationships/image" Target="../media/image14.png"/><Relationship Id="rId1" Type="http://schemas.openxmlformats.org/officeDocument/2006/relationships/image" Target="../media/image6.jpeg"/></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78.xml"/><Relationship Id="rId2" Type="http://schemas.openxmlformats.org/officeDocument/2006/relationships/image" Target="../media/image15.png"/><Relationship Id="rId1" Type="http://schemas.openxmlformats.org/officeDocument/2006/relationships/image" Target="../media/image6.jpeg"/></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79.xml"/><Relationship Id="rId2" Type="http://schemas.openxmlformats.org/officeDocument/2006/relationships/image" Target="../media/image16.png"/><Relationship Id="rId1" Type="http://schemas.openxmlformats.org/officeDocument/2006/relationships/image" Target="../media/image6.jpeg"/></Relationships>
</file>

<file path=ppt/slides/_rels/slide1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80.xml"/><Relationship Id="rId2" Type="http://schemas.openxmlformats.org/officeDocument/2006/relationships/image" Target="../media/image17.png"/><Relationship Id="rId1" Type="http://schemas.openxmlformats.org/officeDocument/2006/relationships/image" Target="../media/image6.jpe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1.xml"/><Relationship Id="rId1" Type="http://schemas.openxmlformats.org/officeDocument/2006/relationships/image" Target="../media/image6.jpeg"/></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82.xml"/><Relationship Id="rId2" Type="http://schemas.openxmlformats.org/officeDocument/2006/relationships/image" Target="../media/image18.png"/><Relationship Id="rId1" Type="http://schemas.openxmlformats.org/officeDocument/2006/relationships/image" Target="../media/image6.jpeg"/></Relationships>
</file>

<file path=ppt/slides/_rels/slide18.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83.xml"/><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image" Target="../media/image1.jpeg"/></Relationships>
</file>

<file path=ppt/slides/_rels/slide2.xml.rels><?xml version="1.0" encoding="UTF-8" standalone="yes"?>
<Relationships xmlns="http://schemas.openxmlformats.org/package/2006/relationships"><Relationship Id="rId7" Type="http://schemas.openxmlformats.org/officeDocument/2006/relationships/notesSlide" Target="../notesSlides/notesSlide1.xml"/><Relationship Id="rId6" Type="http://schemas.openxmlformats.org/officeDocument/2006/relationships/slideLayout" Target="../slideLayouts/slideLayout1.xml"/><Relationship Id="rId5" Type="http://schemas.openxmlformats.org/officeDocument/2006/relationships/tags" Target="../tags/tag65.xml"/><Relationship Id="rId4" Type="http://schemas.openxmlformats.org/officeDocument/2006/relationships/image" Target="../media/image5.png"/><Relationship Id="rId3" Type="http://schemas.openxmlformats.org/officeDocument/2006/relationships/image" Target="../media/image2.png"/><Relationship Id="rId2" Type="http://schemas.openxmlformats.org/officeDocument/2006/relationships/tags" Target="../tags/tag64.xml"/><Relationship Id="rId1" Type="http://schemas.openxmlformats.org/officeDocument/2006/relationships/image" Target="../media/image4.jpeg"/></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66.xml"/><Relationship Id="rId2" Type="http://schemas.openxmlformats.org/officeDocument/2006/relationships/image" Target="../media/image5.png"/><Relationship Id="rId1"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7.xml"/><Relationship Id="rId1" Type="http://schemas.openxmlformats.org/officeDocument/2006/relationships/image" Target="../media/image6.jpeg"/></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68.xml"/><Relationship Id="rId2" Type="http://schemas.openxmlformats.org/officeDocument/2006/relationships/image" Target="../media/image7.png"/><Relationship Id="rId1"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9.xml"/><Relationship Id="rId1" Type="http://schemas.openxmlformats.org/officeDocument/2006/relationships/image" Target="../media/image6.jpeg"/></Relationships>
</file>

<file path=ppt/slides/_rels/slide7.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70.xml"/><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1.xml"/><Relationship Id="rId1" Type="http://schemas.openxmlformats.org/officeDocument/2006/relationships/image" Target="../media/image6.jpeg"/></Relationships>
</file>

<file path=ppt/slides/_rels/slide9.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73.xml"/><Relationship Id="rId5" Type="http://schemas.openxmlformats.org/officeDocument/2006/relationships/image" Target="../media/image10.png"/><Relationship Id="rId4" Type="http://schemas.openxmlformats.org/officeDocument/2006/relationships/tags" Target="../tags/tag72.xml"/><Relationship Id="rId3" Type="http://schemas.microsoft.com/office/2007/relationships/media" Target="../media/media1.mp4"/><Relationship Id="rId2" Type="http://schemas.openxmlformats.org/officeDocument/2006/relationships/video" Target="../media/media1.mp4"/><Relationship Id="rId1"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6" name="图片 5" descr="logo"/>
          <p:cNvPicPr>
            <a:picLocks noChangeAspect="1"/>
          </p:cNvPicPr>
          <p:nvPr/>
        </p:nvPicPr>
        <p:blipFill>
          <a:blip r:embed="rId2"/>
          <a:srcRect/>
          <a:stretch>
            <a:fillRect/>
          </a:stretch>
        </p:blipFill>
        <p:spPr>
          <a:xfrm>
            <a:off x="4551680" y="355600"/>
            <a:ext cx="3053715" cy="974090"/>
          </a:xfrm>
          <a:prstGeom prst="rect">
            <a:avLst/>
          </a:prstGeom>
        </p:spPr>
      </p:pic>
      <p:sp>
        <p:nvSpPr>
          <p:cNvPr id="13" name="文本框 12"/>
          <p:cNvSpPr txBox="1"/>
          <p:nvPr/>
        </p:nvSpPr>
        <p:spPr>
          <a:xfrm>
            <a:off x="2889250" y="4610735"/>
            <a:ext cx="6398895" cy="608965"/>
          </a:xfrm>
          <a:prstGeom prst="rect">
            <a:avLst/>
          </a:prstGeom>
          <a:noFill/>
        </p:spPr>
        <p:txBody>
          <a:bodyPr wrap="square" rtlCol="0">
            <a:spAutoFit/>
          </a:bodyPr>
          <a:p>
            <a:pPr algn="ctr" fontAlgn="auto">
              <a:lnSpc>
                <a:spcPts val="2020"/>
              </a:lnSpc>
            </a:pPr>
            <a:r>
              <a:rPr lang="zh-CN" altLang="en-US" sz="1600" spc="100">
                <a:solidFill>
                  <a:schemeClr val="bg1"/>
                </a:solidFill>
                <a:uFillTx/>
                <a:latin typeface="黑体" panose="02010609060101010101" charset="-122"/>
                <a:ea typeface="黑体" panose="02010609060101010101" charset="-122"/>
                <a:cs typeface="黑体" panose="02010609060101010101" charset="-122"/>
              </a:rPr>
              <a:t>北京</a:t>
            </a:r>
            <a:r>
              <a:rPr lang="en-US" altLang="zh-CN" sz="1600" spc="100">
                <a:solidFill>
                  <a:schemeClr val="bg1"/>
                </a:solidFill>
                <a:uFillTx/>
                <a:latin typeface="黑体" panose="02010609060101010101" charset="-122"/>
                <a:ea typeface="黑体" panose="02010609060101010101" charset="-122"/>
                <a:cs typeface="黑体" panose="02010609060101010101" charset="-122"/>
              </a:rPr>
              <a:t>·</a:t>
            </a:r>
            <a:r>
              <a:rPr lang="zh-CN" altLang="en-US" sz="1600" spc="100">
                <a:solidFill>
                  <a:schemeClr val="bg1"/>
                </a:solidFill>
                <a:uFillTx/>
                <a:latin typeface="黑体" panose="02010609060101010101" charset="-122"/>
                <a:ea typeface="黑体" panose="02010609060101010101" charset="-122"/>
                <a:cs typeface="黑体" panose="02010609060101010101" charset="-122"/>
              </a:rPr>
              <a:t>清华大学</a:t>
            </a:r>
            <a:endParaRPr lang="zh-CN" altLang="en-US" sz="1600" spc="100">
              <a:solidFill>
                <a:schemeClr val="bg1"/>
              </a:solidFill>
              <a:uFillTx/>
              <a:latin typeface="黑体" panose="02010609060101010101" charset="-122"/>
              <a:ea typeface="黑体" panose="02010609060101010101" charset="-122"/>
              <a:cs typeface="黑体" panose="02010609060101010101" charset="-122"/>
            </a:endParaRPr>
          </a:p>
          <a:p>
            <a:pPr algn="ctr" fontAlgn="auto">
              <a:lnSpc>
                <a:spcPts val="2020"/>
              </a:lnSpc>
            </a:pPr>
            <a:r>
              <a:rPr lang="en-US" altLang="zh-CN" sz="1600" spc="100">
                <a:solidFill>
                  <a:schemeClr val="bg1"/>
                </a:solidFill>
                <a:uFillTx/>
                <a:latin typeface="黑体" panose="02010609060101010101" charset="-122"/>
                <a:ea typeface="黑体" panose="02010609060101010101" charset="-122"/>
                <a:cs typeface="黑体" panose="02010609060101010101" charset="-122"/>
              </a:rPr>
              <a:t>2022</a:t>
            </a:r>
            <a:r>
              <a:rPr lang="zh-CN" altLang="en-US" sz="1600" spc="100">
                <a:solidFill>
                  <a:schemeClr val="bg1"/>
                </a:solidFill>
                <a:uFillTx/>
                <a:latin typeface="黑体" panose="02010609060101010101" charset="-122"/>
                <a:ea typeface="黑体" panose="02010609060101010101" charset="-122"/>
                <a:cs typeface="黑体" panose="02010609060101010101" charset="-122"/>
              </a:rPr>
              <a:t>年</a:t>
            </a:r>
            <a:r>
              <a:rPr lang="en-US" altLang="zh-CN" sz="1600" spc="100">
                <a:solidFill>
                  <a:schemeClr val="bg1"/>
                </a:solidFill>
                <a:uFillTx/>
                <a:latin typeface="黑体" panose="02010609060101010101" charset="-122"/>
                <a:ea typeface="黑体" panose="02010609060101010101" charset="-122"/>
                <a:cs typeface="黑体" panose="02010609060101010101" charset="-122"/>
              </a:rPr>
              <a:t>9</a:t>
            </a:r>
            <a:r>
              <a:rPr lang="zh-CN" altLang="en-US" sz="1600" spc="100">
                <a:solidFill>
                  <a:schemeClr val="bg1"/>
                </a:solidFill>
                <a:uFillTx/>
                <a:latin typeface="黑体" panose="02010609060101010101" charset="-122"/>
                <a:ea typeface="黑体" panose="02010609060101010101" charset="-122"/>
                <a:cs typeface="黑体" panose="02010609060101010101" charset="-122"/>
              </a:rPr>
              <a:t>月</a:t>
            </a:r>
            <a:r>
              <a:rPr lang="en-US" altLang="zh-CN" sz="1600" spc="100">
                <a:solidFill>
                  <a:schemeClr val="bg1"/>
                </a:solidFill>
                <a:uFillTx/>
                <a:latin typeface="黑体" panose="02010609060101010101" charset="-122"/>
                <a:ea typeface="黑体" panose="02010609060101010101" charset="-122"/>
                <a:cs typeface="黑体" panose="02010609060101010101" charset="-122"/>
              </a:rPr>
              <a:t>5</a:t>
            </a:r>
            <a:r>
              <a:rPr lang="zh-CN" altLang="en-US" sz="1600" spc="100">
                <a:solidFill>
                  <a:schemeClr val="bg1"/>
                </a:solidFill>
                <a:uFillTx/>
                <a:latin typeface="黑体" panose="02010609060101010101" charset="-122"/>
                <a:ea typeface="黑体" panose="02010609060101010101" charset="-122"/>
                <a:cs typeface="黑体" panose="02010609060101010101" charset="-122"/>
              </a:rPr>
              <a:t>日</a:t>
            </a:r>
            <a:r>
              <a:rPr lang="en-US" altLang="zh-CN" sz="1600" spc="100">
                <a:solidFill>
                  <a:schemeClr val="bg1"/>
                </a:solidFill>
                <a:uFillTx/>
                <a:latin typeface="黑体" panose="02010609060101010101" charset="-122"/>
                <a:ea typeface="黑体" panose="02010609060101010101" charset="-122"/>
                <a:cs typeface="黑体" panose="02010609060101010101" charset="-122"/>
              </a:rPr>
              <a:t>-9</a:t>
            </a:r>
            <a:r>
              <a:rPr lang="zh-CN" altLang="en-US" sz="1600" spc="100">
                <a:solidFill>
                  <a:schemeClr val="bg1"/>
                </a:solidFill>
                <a:uFillTx/>
                <a:latin typeface="黑体" panose="02010609060101010101" charset="-122"/>
                <a:ea typeface="黑体" panose="02010609060101010101" charset="-122"/>
                <a:cs typeface="黑体" panose="02010609060101010101" charset="-122"/>
              </a:rPr>
              <a:t>日</a:t>
            </a:r>
            <a:endParaRPr lang="zh-CN" altLang="en-US" sz="1600" spc="100">
              <a:solidFill>
                <a:schemeClr val="bg1"/>
              </a:solidFill>
              <a:uFillTx/>
              <a:latin typeface="黑体" panose="02010609060101010101" charset="-122"/>
              <a:ea typeface="黑体" panose="02010609060101010101" charset="-122"/>
              <a:cs typeface="黑体" panose="02010609060101010101" charset="-122"/>
            </a:endParaRPr>
          </a:p>
        </p:txBody>
      </p:sp>
      <p:pic>
        <p:nvPicPr>
          <p:cNvPr id="15" name="图片 14" descr="文字"/>
          <p:cNvPicPr>
            <a:picLocks noChangeAspect="1"/>
          </p:cNvPicPr>
          <p:nvPr/>
        </p:nvPicPr>
        <p:blipFill>
          <a:blip r:embed="rId3"/>
          <a:srcRect/>
          <a:stretch>
            <a:fillRect/>
          </a:stretch>
        </p:blipFill>
        <p:spPr>
          <a:xfrm>
            <a:off x="1732915" y="1764030"/>
            <a:ext cx="8718550" cy="1920875"/>
          </a:xfrm>
          <a:prstGeom prst="rect">
            <a:avLst/>
          </a:prstGeom>
        </p:spPr>
      </p:pic>
    </p:spTree>
    <p:custDataLst>
      <p:tags r:id="rId4"/>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6" name="文本框 5"/>
          <p:cNvSpPr txBox="1"/>
          <p:nvPr userDrawn="1"/>
        </p:nvSpPr>
        <p:spPr>
          <a:xfrm>
            <a:off x="0" y="0"/>
            <a:ext cx="5211445" cy="777240"/>
          </a:xfrm>
          <a:prstGeom prst="rect">
            <a:avLst/>
          </a:prstGeom>
        </p:spPr>
        <p:txBody>
          <a:bodyPr wrap="square" rtlCol="0">
            <a:noAutofit/>
          </a:bodyPr>
          <a:p>
            <a:r>
              <a:rPr lang="en-US" altLang="zh-CN" sz="4000" b="1">
                <a:solidFill>
                  <a:srgbClr val="000000"/>
                </a:solidFill>
                <a:latin typeface="Times New Roman" panose="02020603050405020304" charset="0"/>
                <a:cs typeface="Times New Roman" panose="02020603050405020304" charset="0"/>
              </a:rPr>
              <a:t>Demos </a:t>
            </a:r>
            <a:r>
              <a:rPr lang="en-US" altLang="zh-CN" sz="2000">
                <a:latin typeface="Times New Roman" panose="02020603050405020304" charset="0"/>
                <a:cs typeface="Times New Roman" panose="02020603050405020304" charset="0"/>
                <a:sym typeface="+mn-ea"/>
              </a:rPr>
              <a:t> </a:t>
            </a:r>
            <a:endParaRPr lang="en-US" altLang="zh-CN" sz="2000">
              <a:latin typeface="Times New Roman" panose="02020603050405020304" charset="0"/>
              <a:cs typeface="Times New Roman" panose="02020603050405020304" charset="0"/>
              <a:sym typeface="+mn-ea"/>
            </a:endParaRPr>
          </a:p>
        </p:txBody>
      </p:sp>
      <p:sp>
        <p:nvSpPr>
          <p:cNvPr id="5" name="文本框 4"/>
          <p:cNvSpPr txBox="1"/>
          <p:nvPr/>
        </p:nvSpPr>
        <p:spPr>
          <a:xfrm>
            <a:off x="6186805" y="5946140"/>
            <a:ext cx="1148080" cy="368300"/>
          </a:xfrm>
          <a:prstGeom prst="rect">
            <a:avLst/>
          </a:prstGeom>
          <a:noFill/>
        </p:spPr>
        <p:txBody>
          <a:bodyPr wrap="none" rtlCol="0">
            <a:spAutoFit/>
          </a:bodyPr>
          <a:p>
            <a:r>
              <a:rPr lang="en-US" altLang="zh-CN"/>
              <a:t>4x Speed</a:t>
            </a:r>
            <a:endParaRPr lang="en-US" altLang="zh-CN"/>
          </a:p>
        </p:txBody>
      </p:sp>
      <p:sp>
        <p:nvSpPr>
          <p:cNvPr id="3" name="文本框 2"/>
          <p:cNvSpPr txBox="1"/>
          <p:nvPr/>
        </p:nvSpPr>
        <p:spPr>
          <a:xfrm>
            <a:off x="2186305" y="1541145"/>
            <a:ext cx="7756525" cy="460375"/>
          </a:xfrm>
          <a:prstGeom prst="rect">
            <a:avLst/>
          </a:prstGeom>
          <a:noFill/>
        </p:spPr>
        <p:txBody>
          <a:bodyPr wrap="none" rtlCol="0" anchor="t">
            <a:spAutoFit/>
          </a:bodyPr>
          <a:p>
            <a:pPr algn="l"/>
            <a:r>
              <a:rPr lang="en-US" altLang="zh-CN" sz="2400">
                <a:latin typeface="Times New Roman" panose="02020603050405020304" charset="0"/>
                <a:cs typeface="Times New Roman" panose="02020603050405020304" charset="0"/>
                <a:sym typeface="+mn-ea"/>
              </a:rPr>
              <a:t>This is a demo on Matterport3D </a:t>
            </a:r>
            <a:r>
              <a:rPr lang="en-US" altLang="zh-CN" sz="2400">
                <a:latin typeface="Times New Roman" panose="02020603050405020304" charset="0"/>
                <a:cs typeface="Times New Roman" panose="02020603050405020304" charset="0"/>
                <a:sym typeface="+mn-ea"/>
              </a:rPr>
              <a:t>in the complex environment</a:t>
            </a:r>
            <a:r>
              <a:rPr lang="en-US" altLang="zh-CN" sz="2400">
                <a:latin typeface="Times New Roman" panose="02020603050405020304" charset="0"/>
                <a:cs typeface="Times New Roman" panose="02020603050405020304" charset="0"/>
                <a:sym typeface="+mn-ea"/>
              </a:rPr>
              <a:t>. </a:t>
            </a:r>
            <a:endParaRPr lang="en-US" altLang="zh-CN" sz="2400">
              <a:latin typeface="Times New Roman" panose="02020603050405020304" charset="0"/>
              <a:cs typeface="Times New Roman" panose="02020603050405020304" charset="0"/>
              <a:sym typeface="+mn-ea"/>
            </a:endParaRPr>
          </a:p>
        </p:txBody>
      </p:sp>
      <p:pic>
        <p:nvPicPr>
          <p:cNvPr id="7" name="8-SAAVN-complex-mp3d">
            <a:hlinkClick r:id="" action="ppaction://media"/>
          </p:cNvPr>
          <p:cNvPicPr/>
          <p:nvPr>
            <a:videoFile r:link="rId2"/>
            <p:extLst>
              <p:ext uri="{DAA4B4D4-6D71-4841-9C94-3DE7FCFB9230}">
                <p14:media xmlns:p14="http://schemas.microsoft.com/office/powerpoint/2010/main" r:embed="rId3"/>
              </p:ext>
            </p:extLst>
            <p:custDataLst>
              <p:tags r:id="rId4"/>
            </p:custDataLst>
          </p:nvPr>
        </p:nvPicPr>
        <p:blipFill>
          <a:blip r:embed="rId5"/>
          <a:stretch>
            <a:fillRect/>
          </a:stretch>
        </p:blipFill>
        <p:spPr>
          <a:xfrm>
            <a:off x="2161540" y="2001520"/>
            <a:ext cx="7781290" cy="3205480"/>
          </a:xfrm>
          <a:prstGeom prst="rect">
            <a:avLst/>
          </a:prstGeom>
        </p:spPr>
      </p:pic>
    </p:spTree>
    <p:custDataLst>
      <p:tags r:id="rId6"/>
    </p:custDataLst>
  </p:cSld>
  <p:clrMapOvr>
    <a:masterClrMapping/>
  </p:clrMapOvr>
  <p:timing>
    <p:tnLst>
      <p:par>
        <p:cTn id="1" dur="indefinite" restart="never" nodeType="tmRoot">
          <p:childTnLst>
            <p:video fullScrn="0">
              <p:cMediaNode>
                <p:cTn id="2" fill="hold" display="1">
                  <p:stCondLst>
                    <p:cond delay="indefinite"/>
                  </p:stCondLst>
                  <p:endCondLst>
                    <p:cond evt="onNext">
                      <p:tgtEl>
                        <p:sldTgt/>
                      </p:tgtEl>
                    </p:cond>
                    <p:cond evt="onPrev">
                      <p:tgtEl>
                        <p:sldTgt/>
                      </p:tgtEl>
                    </p:cond>
                  </p:endCondLst>
                </p:cTn>
                <p:tgtEl>
                  <p:spTgt spid="7"/>
                </p:tgtEl>
              </p:cMediaNode>
            </p:video>
            <p:seq concurrent="1" nextAc="seek">
              <p:cTn id="3" restart="whenNotActive" fill="hold" evtFilter="cancelBubble" nodeType="interactiveSeq">
                <p:stCondLst>
                  <p:cond evt="onClick" delay="0">
                    <p:tgtEl>
                      <p:spTgt spid="7"/>
                    </p:tgtEl>
                  </p:cond>
                </p:stCondLst>
                <p:endSync evt="end" delay="0">
                  <p:rtn val="all"/>
                </p:endSync>
                <p:childTnLst>
                  <p:par>
                    <p:cTn id="4" fill="hold">
                      <p:stCondLst>
                        <p:cond delay="0"/>
                      </p:stCondLst>
                      <p:childTnLst>
                        <p:par>
                          <p:cTn id="5" fill="hold">
                            <p:stCondLst>
                              <p:cond delay="0"/>
                            </p:stCondLst>
                            <p:childTnLst>
                              <p:par>
                                <p:cTn id="6" presetID="2" presetClass="mediacall" presetSubtype="0" fill="hold" nodeType="clickEffect">
                                  <p:stCondLst>
                                    <p:cond delay="0"/>
                                  </p:stCondLst>
                                  <p:childTnLst>
                                    <p:cmd type="call" cmd="togglePause">
                                      <p:cBhvr additive="base">
                                        <p:cTn id="7"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6" name="文本框 5"/>
          <p:cNvSpPr txBox="1"/>
          <p:nvPr userDrawn="1"/>
        </p:nvSpPr>
        <p:spPr>
          <a:xfrm>
            <a:off x="0" y="0"/>
            <a:ext cx="6170930" cy="735965"/>
          </a:xfrm>
          <a:prstGeom prst="rect">
            <a:avLst/>
          </a:prstGeom>
        </p:spPr>
        <p:txBody>
          <a:bodyPr wrap="square" rtlCol="0">
            <a:noAutofit/>
          </a:bodyPr>
          <a:p>
            <a:r>
              <a:rPr lang="en-US" altLang="zh-CN" sz="4000" b="1">
                <a:solidFill>
                  <a:srgbClr val="000000"/>
                </a:solidFill>
                <a:latin typeface="Times New Roman" panose="02020603050405020304" charset="0"/>
                <a:cs typeface="Times New Roman" panose="02020603050405020304" charset="0"/>
              </a:rPr>
              <a:t>Experiment Results</a:t>
            </a:r>
            <a:endParaRPr lang="en-US" altLang="zh-CN" sz="4000" b="1">
              <a:solidFill>
                <a:srgbClr val="000000"/>
              </a:solidFill>
              <a:latin typeface="Times New Roman" panose="02020603050405020304" charset="0"/>
              <a:cs typeface="Times New Roman" panose="02020603050405020304" charset="0"/>
            </a:endParaRPr>
          </a:p>
        </p:txBody>
      </p:sp>
      <p:sp>
        <p:nvSpPr>
          <p:cNvPr id="10" name="文本框 9"/>
          <p:cNvSpPr txBox="1"/>
          <p:nvPr/>
        </p:nvSpPr>
        <p:spPr>
          <a:xfrm>
            <a:off x="2277110" y="5363210"/>
            <a:ext cx="8623300" cy="460375"/>
          </a:xfrm>
          <a:prstGeom prst="rect">
            <a:avLst/>
          </a:prstGeom>
          <a:noFill/>
        </p:spPr>
        <p:txBody>
          <a:bodyPr wrap="square" rtlCol="0" anchor="t">
            <a:spAutoFit/>
          </a:bodyPr>
          <a:p>
            <a:r>
              <a:rPr lang="zh-CN" altLang="en-US" sz="2400">
                <a:solidFill>
                  <a:schemeClr val="bg1">
                    <a:lumMod val="75000"/>
                  </a:schemeClr>
                </a:solidFill>
                <a:latin typeface="Times New Roman" panose="02020603050405020304" charset="0"/>
                <a:cs typeface="Times New Roman" panose="02020603050405020304" charset="0"/>
              </a:rPr>
              <a:t>Comparison of different</a:t>
            </a:r>
            <a:r>
              <a:rPr lang="en-US" altLang="zh-CN" sz="2400">
                <a:solidFill>
                  <a:schemeClr val="bg1">
                    <a:lumMod val="75000"/>
                  </a:schemeClr>
                </a:solidFill>
                <a:latin typeface="Times New Roman" panose="02020603050405020304" charset="0"/>
                <a:cs typeface="Times New Roman" panose="02020603050405020304" charset="0"/>
              </a:rPr>
              <a:t> </a:t>
            </a:r>
            <a:r>
              <a:rPr lang="zh-CN" altLang="en-US" sz="2400">
                <a:solidFill>
                  <a:schemeClr val="bg1">
                    <a:lumMod val="75000"/>
                  </a:schemeClr>
                </a:solidFill>
                <a:latin typeface="Times New Roman" panose="02020603050405020304" charset="0"/>
                <a:cs typeface="Times New Roman" panose="02020603050405020304" charset="0"/>
              </a:rPr>
              <a:t>models under</a:t>
            </a:r>
            <a:r>
              <a:rPr lang="en-US" altLang="zh-CN" sz="2400">
                <a:solidFill>
                  <a:schemeClr val="bg1">
                    <a:lumMod val="75000"/>
                  </a:schemeClr>
                </a:solidFill>
                <a:latin typeface="Times New Roman" panose="02020603050405020304" charset="0"/>
                <a:cs typeface="Times New Roman" panose="02020603050405020304" charset="0"/>
              </a:rPr>
              <a:t> </a:t>
            </a:r>
            <a:r>
              <a:rPr lang="en-US" altLang="zh-CN" sz="2400">
                <a:solidFill>
                  <a:schemeClr val="bg1">
                    <a:lumMod val="75000"/>
                  </a:schemeClr>
                </a:solidFill>
                <a:latin typeface="Times New Roman" panose="02020603050405020304" charset="0"/>
                <a:cs typeface="Times New Roman" panose="02020603050405020304" charset="0"/>
                <a:sym typeface="+mn-ea"/>
              </a:rPr>
              <a:t>SPL (↑)/R</a:t>
            </a:r>
            <a:r>
              <a:rPr lang="en-US" altLang="zh-CN" sz="2400" baseline="-25000">
                <a:solidFill>
                  <a:schemeClr val="bg1">
                    <a:lumMod val="75000"/>
                  </a:schemeClr>
                </a:solidFill>
                <a:latin typeface="Times New Roman" panose="02020603050405020304" charset="0"/>
                <a:cs typeface="Times New Roman" panose="02020603050405020304" charset="0"/>
                <a:sym typeface="+mn-ea"/>
              </a:rPr>
              <a:t>mean</a:t>
            </a:r>
            <a:r>
              <a:rPr lang="en-US" altLang="zh-CN" sz="2400">
                <a:solidFill>
                  <a:schemeClr val="bg1">
                    <a:lumMod val="75000"/>
                  </a:schemeClr>
                </a:solidFill>
                <a:latin typeface="Times New Roman" panose="02020603050405020304" charset="0"/>
                <a:cs typeface="Times New Roman" panose="02020603050405020304" charset="0"/>
                <a:sym typeface="+mn-ea"/>
              </a:rPr>
              <a:t> (↑) </a:t>
            </a:r>
            <a:r>
              <a:rPr lang="zh-CN" altLang="en-US" sz="2400">
                <a:solidFill>
                  <a:schemeClr val="bg1">
                    <a:lumMod val="75000"/>
                  </a:schemeClr>
                </a:solidFill>
                <a:latin typeface="Times New Roman" panose="02020603050405020304" charset="0"/>
                <a:cs typeface="Times New Roman" panose="02020603050405020304" charset="0"/>
              </a:rPr>
              <a:t>metrics.</a:t>
            </a:r>
            <a:r>
              <a:rPr lang="zh-CN" altLang="en-US" sz="2400">
                <a:solidFill>
                  <a:schemeClr val="tx1"/>
                </a:solidFill>
                <a:latin typeface="Times New Roman" panose="02020603050405020304" charset="0"/>
                <a:cs typeface="Times New Roman" panose="02020603050405020304" charset="0"/>
              </a:rPr>
              <a:t> </a:t>
            </a:r>
            <a:endParaRPr lang="zh-CN" altLang="en-US" sz="2400">
              <a:solidFill>
                <a:schemeClr val="tx1"/>
              </a:solidFill>
              <a:latin typeface="Times New Roman" panose="02020603050405020304" charset="0"/>
              <a:cs typeface="Times New Roman" panose="02020603050405020304" charset="0"/>
            </a:endParaRPr>
          </a:p>
        </p:txBody>
      </p:sp>
      <p:pic>
        <p:nvPicPr>
          <p:cNvPr id="22" name="图片 21"/>
          <p:cNvPicPr>
            <a:picLocks noChangeAspect="1"/>
          </p:cNvPicPr>
          <p:nvPr/>
        </p:nvPicPr>
        <p:blipFill>
          <a:blip r:embed="rId2"/>
          <a:stretch>
            <a:fillRect/>
          </a:stretch>
        </p:blipFill>
        <p:spPr>
          <a:xfrm>
            <a:off x="3843020" y="2193925"/>
            <a:ext cx="3866515" cy="1518285"/>
          </a:xfrm>
          <a:prstGeom prst="rect">
            <a:avLst/>
          </a:prstGeom>
        </p:spPr>
      </p:pic>
      <p:pic>
        <p:nvPicPr>
          <p:cNvPr id="5" name="图片 4"/>
          <p:cNvPicPr>
            <a:picLocks noChangeAspect="1"/>
          </p:cNvPicPr>
          <p:nvPr/>
        </p:nvPicPr>
        <p:blipFill>
          <a:blip r:embed="rId3"/>
          <a:stretch>
            <a:fillRect/>
          </a:stretch>
        </p:blipFill>
        <p:spPr>
          <a:xfrm>
            <a:off x="3843020" y="4102735"/>
            <a:ext cx="3843655" cy="1218565"/>
          </a:xfrm>
          <a:prstGeom prst="rect">
            <a:avLst/>
          </a:prstGeom>
        </p:spPr>
      </p:pic>
      <p:sp>
        <p:nvSpPr>
          <p:cNvPr id="2" name="文本框 1"/>
          <p:cNvSpPr txBox="1"/>
          <p:nvPr/>
        </p:nvSpPr>
        <p:spPr>
          <a:xfrm>
            <a:off x="2428240" y="3723640"/>
            <a:ext cx="6401435" cy="368300"/>
          </a:xfrm>
          <a:prstGeom prst="rect">
            <a:avLst/>
          </a:prstGeom>
          <a:noFill/>
        </p:spPr>
        <p:txBody>
          <a:bodyPr wrap="none" rtlCol="0" anchor="t">
            <a:spAutoFit/>
          </a:bodyPr>
          <a:p>
            <a:r>
              <a:rPr lang="en-US" altLang="zh-CN" b="1">
                <a:solidFill>
                  <a:srgbClr val="000000"/>
                </a:solidFill>
                <a:latin typeface="Times New Roman" panose="02020603050405020304" charset="0"/>
                <a:cs typeface="Times New Roman" panose="02020603050405020304" charset="0"/>
                <a:sym typeface="+mn-ea"/>
              </a:rPr>
              <a:t>Performance </a:t>
            </a:r>
            <a:r>
              <a:rPr lang="en-US" altLang="zh-CN" b="1">
                <a:solidFill>
                  <a:srgbClr val="000000"/>
                </a:solidFill>
                <a:latin typeface="Times New Roman" panose="02020603050405020304" charset="0"/>
                <a:cs typeface="Times New Roman" panose="02020603050405020304" charset="0"/>
                <a:sym typeface="+mn-ea"/>
              </a:rPr>
              <a:t>comparison of different models on Matterport3D. </a:t>
            </a:r>
            <a:endParaRPr lang="zh-CN" altLang="en-US"/>
          </a:p>
        </p:txBody>
      </p:sp>
      <p:sp>
        <p:nvSpPr>
          <p:cNvPr id="3" name="文本框 2"/>
          <p:cNvSpPr txBox="1"/>
          <p:nvPr/>
        </p:nvSpPr>
        <p:spPr>
          <a:xfrm>
            <a:off x="2564130" y="1825625"/>
            <a:ext cx="5753735" cy="368300"/>
          </a:xfrm>
          <a:prstGeom prst="rect">
            <a:avLst/>
          </a:prstGeom>
          <a:noFill/>
        </p:spPr>
        <p:txBody>
          <a:bodyPr wrap="none" rtlCol="0" anchor="t">
            <a:spAutoFit/>
          </a:bodyPr>
          <a:p>
            <a:r>
              <a:rPr lang="en-US" altLang="zh-CN" b="1">
                <a:solidFill>
                  <a:srgbClr val="000000"/>
                </a:solidFill>
                <a:latin typeface="Times New Roman" panose="02020603050405020304" charset="0"/>
                <a:cs typeface="Times New Roman" panose="02020603050405020304" charset="0"/>
                <a:sym typeface="+mn-ea"/>
              </a:rPr>
              <a:t>Performance </a:t>
            </a:r>
            <a:r>
              <a:rPr lang="en-US" altLang="zh-CN" b="1">
                <a:solidFill>
                  <a:srgbClr val="000000"/>
                </a:solidFill>
                <a:latin typeface="Times New Roman" panose="02020603050405020304" charset="0"/>
                <a:cs typeface="Times New Roman" panose="02020603050405020304" charset="0"/>
                <a:sym typeface="+mn-ea"/>
              </a:rPr>
              <a:t>comparison of different models on Replica. </a:t>
            </a:r>
            <a:endParaRPr lang="zh-CN" altLang="en-US"/>
          </a:p>
        </p:txBody>
      </p:sp>
      <p:sp>
        <p:nvSpPr>
          <p:cNvPr id="7" name="文本框 6"/>
          <p:cNvSpPr txBox="1"/>
          <p:nvPr/>
        </p:nvSpPr>
        <p:spPr>
          <a:xfrm>
            <a:off x="9170670" y="2993390"/>
            <a:ext cx="2847975" cy="829945"/>
          </a:xfrm>
          <a:prstGeom prst="rect">
            <a:avLst/>
          </a:prstGeom>
          <a:noFill/>
        </p:spPr>
        <p:txBody>
          <a:bodyPr wrap="none" rtlCol="0" anchor="t">
            <a:spAutoFit/>
          </a:bodyPr>
          <a:p>
            <a:pPr algn="l"/>
            <a:r>
              <a:rPr sz="2400">
                <a:latin typeface="Times New Roman" panose="02020603050405020304" charset="0"/>
                <a:cs typeface="Times New Roman" panose="02020603050405020304" charset="0"/>
                <a:sym typeface="+mn-ea"/>
              </a:rPr>
              <a:t>an acoustically </a:t>
            </a:r>
            <a:endParaRPr sz="2400">
              <a:latin typeface="Times New Roman" panose="02020603050405020304" charset="0"/>
              <a:cs typeface="Times New Roman" panose="02020603050405020304" charset="0"/>
              <a:sym typeface="+mn-ea"/>
            </a:endParaRPr>
          </a:p>
          <a:p>
            <a:pPr algn="l"/>
            <a:r>
              <a:rPr sz="2400">
                <a:latin typeface="Times New Roman" panose="02020603050405020304" charset="0"/>
                <a:cs typeface="Times New Roman" panose="02020603050405020304" charset="0"/>
                <a:sym typeface="+mn-ea"/>
              </a:rPr>
              <a:t>complex environment</a:t>
            </a:r>
            <a:endParaRPr sz="2400">
              <a:latin typeface="Times New Roman" panose="02020603050405020304" charset="0"/>
              <a:cs typeface="Times New Roman" panose="02020603050405020304" charset="0"/>
              <a:sym typeface="+mn-ea"/>
            </a:endParaRPr>
          </a:p>
        </p:txBody>
      </p:sp>
      <p:cxnSp>
        <p:nvCxnSpPr>
          <p:cNvPr id="11" name="肘形连接符 10"/>
          <p:cNvCxnSpPr>
            <a:endCxn id="7" idx="0"/>
          </p:cNvCxnSpPr>
          <p:nvPr/>
        </p:nvCxnSpPr>
        <p:spPr>
          <a:xfrm>
            <a:off x="7513955" y="2341880"/>
            <a:ext cx="3081020" cy="651510"/>
          </a:xfrm>
          <a:prstGeom prst="bentConnector2">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 name="肘形连接符 11"/>
          <p:cNvCxnSpPr>
            <a:endCxn id="7" idx="2"/>
          </p:cNvCxnSpPr>
          <p:nvPr/>
        </p:nvCxnSpPr>
        <p:spPr>
          <a:xfrm flipV="1">
            <a:off x="7679690" y="3823335"/>
            <a:ext cx="2915285" cy="465455"/>
          </a:xfrm>
          <a:prstGeom prst="bentConnector2">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12700" y="1376045"/>
            <a:ext cx="12317095" cy="460375"/>
          </a:xfrm>
          <a:prstGeom prst="rect">
            <a:avLst/>
          </a:prstGeom>
          <a:noFill/>
        </p:spPr>
        <p:txBody>
          <a:bodyPr wrap="square" rtlCol="0">
            <a:spAutoFit/>
          </a:bodyPr>
          <a:p>
            <a:r>
              <a:rPr lang="en-US" altLang="zh-CN" sz="2400">
                <a:latin typeface="Times New Roman" panose="02020603050405020304" charset="0"/>
                <a:cs typeface="Times New Roman" panose="02020603050405020304" charset="0"/>
              </a:rPr>
              <a:t>Our model is better than others in both clean and complex environments from the following tables.</a:t>
            </a:r>
            <a:endParaRPr lang="en-US" altLang="zh-CN" sz="2400">
              <a:latin typeface="Times New Roman" panose="02020603050405020304" charset="0"/>
              <a:cs typeface="Times New Roman" panose="02020603050405020304" charset="0"/>
            </a:endParaRPr>
          </a:p>
        </p:txBody>
      </p:sp>
    </p:spTree>
    <p:custDataLst>
      <p:tags r:id="rId4"/>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6" name="文本框 5"/>
          <p:cNvSpPr txBox="1"/>
          <p:nvPr userDrawn="1"/>
        </p:nvSpPr>
        <p:spPr>
          <a:xfrm>
            <a:off x="0" y="0"/>
            <a:ext cx="12134850" cy="1574165"/>
          </a:xfrm>
          <a:prstGeom prst="rect">
            <a:avLst/>
          </a:prstGeom>
        </p:spPr>
        <p:txBody>
          <a:bodyPr wrap="square" rtlCol="0">
            <a:noAutofit/>
          </a:bodyPr>
          <a:p>
            <a:r>
              <a:rPr lang="en-US" altLang="zh-CN" sz="4000" b="1">
                <a:solidFill>
                  <a:srgbClr val="000000"/>
                </a:solidFill>
                <a:latin typeface="Times New Roman" panose="02020603050405020304" charset="0"/>
                <a:cs typeface="Times New Roman" panose="02020603050405020304" charset="0"/>
              </a:rPr>
              <a:t>Navigation Trajectories</a:t>
            </a:r>
            <a:endParaRPr lang="en-US" altLang="zh-CN" sz="4000" b="1">
              <a:solidFill>
                <a:srgbClr val="000000"/>
              </a:solidFill>
              <a:latin typeface="Times New Roman" panose="02020603050405020304" charset="0"/>
              <a:cs typeface="Times New Roman" panose="02020603050405020304" charset="0"/>
            </a:endParaRPr>
          </a:p>
          <a:p>
            <a:r>
              <a:rPr lang="en-US" altLang="zh-CN" sz="4000" b="1">
                <a:solidFill>
                  <a:srgbClr val="000000"/>
                </a:solidFill>
                <a:latin typeface="Times New Roman" panose="02020603050405020304" charset="0"/>
                <a:cs typeface="Times New Roman" panose="02020603050405020304" charset="0"/>
              </a:rPr>
              <a:t> </a:t>
            </a:r>
            <a:endParaRPr lang="en-US" altLang="zh-CN" sz="4000" b="1">
              <a:solidFill>
                <a:srgbClr val="000000"/>
              </a:solidFill>
              <a:latin typeface="Times New Roman" panose="02020603050405020304" charset="0"/>
              <a:cs typeface="Times New Roman" panose="02020603050405020304" charset="0"/>
            </a:endParaRPr>
          </a:p>
          <a:p>
            <a:pPr marL="285750" indent="-285750" algn="l">
              <a:buClrTx/>
              <a:buSzTx/>
              <a:buFont typeface="Arial" panose="020B0604020202020204" pitchFamily="34" charset="0"/>
              <a:buChar char="•"/>
            </a:pPr>
            <a:r>
              <a:rPr lang="en-US" altLang="zh-CN" sz="2000">
                <a:latin typeface="Times New Roman" panose="02020603050405020304" charset="0"/>
                <a:cs typeface="Times New Roman" panose="02020603050405020304" charset="0"/>
                <a:sym typeface="+mn-ea"/>
              </a:rPr>
              <a:t>AVN: can complete the task in a clean environment but fails in an acoustically complex environment.</a:t>
            </a:r>
            <a:endParaRPr lang="en-US" altLang="zh-CN" sz="2000">
              <a:latin typeface="Times New Roman" panose="02020603050405020304" charset="0"/>
              <a:cs typeface="Times New Roman" panose="02020603050405020304" charset="0"/>
              <a:sym typeface="+mn-ea"/>
            </a:endParaRPr>
          </a:p>
          <a:p>
            <a:pPr marL="285750" indent="-285750" algn="l">
              <a:buClrTx/>
              <a:buSzTx/>
              <a:buFont typeface="Arial" panose="020B0604020202020204" pitchFamily="34" charset="0"/>
              <a:buChar char="•"/>
            </a:pPr>
            <a:r>
              <a:rPr lang="en-US" altLang="zh-CN" sz="2000">
                <a:latin typeface="Times New Roman" panose="02020603050405020304" charset="0"/>
                <a:cs typeface="Times New Roman" panose="02020603050405020304" charset="0"/>
                <a:sym typeface="+mn-ea"/>
              </a:rPr>
              <a:t>SA-MDP: was unable to complete the job successfully in all two settings.</a:t>
            </a:r>
            <a:endParaRPr lang="en-US" altLang="zh-CN" sz="2000">
              <a:latin typeface="Times New Roman" panose="02020603050405020304" charset="0"/>
              <a:cs typeface="Times New Roman" panose="02020603050405020304" charset="0"/>
              <a:sym typeface="+mn-ea"/>
            </a:endParaRPr>
          </a:p>
          <a:p>
            <a:pPr marL="285750" indent="-285750" algn="l">
              <a:buClrTx/>
              <a:buSzTx/>
              <a:buFont typeface="Arial" panose="020B0604020202020204" pitchFamily="34" charset="0"/>
              <a:buChar char="•"/>
            </a:pPr>
            <a:r>
              <a:rPr lang="en-US" altLang="zh-CN" sz="2000">
                <a:latin typeface="Times New Roman" panose="02020603050405020304" charset="0"/>
                <a:cs typeface="Times New Roman" panose="02020603050405020304" charset="0"/>
                <a:sym typeface="+mn-ea"/>
              </a:rPr>
              <a:t>SAAVN (ours): reaches the goal most efficiently. </a:t>
            </a:r>
            <a:endParaRPr lang="en-US" altLang="zh-CN" sz="2000">
              <a:latin typeface="Times New Roman" panose="02020603050405020304" charset="0"/>
              <a:cs typeface="Times New Roman" panose="02020603050405020304" charset="0"/>
              <a:sym typeface="+mn-ea"/>
            </a:endParaRPr>
          </a:p>
        </p:txBody>
      </p:sp>
      <p:pic>
        <p:nvPicPr>
          <p:cNvPr id="3" name="图片 2" descr="trajv6-cropped"/>
          <p:cNvPicPr>
            <a:picLocks noChangeAspect="1"/>
          </p:cNvPicPr>
          <p:nvPr/>
        </p:nvPicPr>
        <p:blipFill>
          <a:blip r:embed="rId2"/>
          <a:stretch>
            <a:fillRect/>
          </a:stretch>
        </p:blipFill>
        <p:spPr>
          <a:xfrm>
            <a:off x="2225040" y="2217420"/>
            <a:ext cx="7525888" cy="4176000"/>
          </a:xfrm>
          <a:prstGeom prst="rect">
            <a:avLst/>
          </a:prstGeom>
        </p:spPr>
      </p:pic>
    </p:spTree>
    <p:custDataLst>
      <p:tags r:id="rId3"/>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6" name="文本框 5"/>
          <p:cNvSpPr txBox="1"/>
          <p:nvPr userDrawn="1"/>
        </p:nvSpPr>
        <p:spPr>
          <a:xfrm>
            <a:off x="0" y="0"/>
            <a:ext cx="7239635" cy="694690"/>
          </a:xfrm>
          <a:prstGeom prst="rect">
            <a:avLst/>
          </a:prstGeom>
        </p:spPr>
        <p:txBody>
          <a:bodyPr wrap="square" rtlCol="0">
            <a:noAutofit/>
          </a:bodyPr>
          <a:p>
            <a:r>
              <a:rPr lang="en-US" altLang="zh-CN" sz="4000" b="1">
                <a:solidFill>
                  <a:srgbClr val="000000"/>
                </a:solidFill>
                <a:latin typeface="Times New Roman" panose="02020603050405020304" charset="0"/>
                <a:cs typeface="Times New Roman" panose="02020603050405020304" charset="0"/>
              </a:rPr>
              <a:t>Robustness </a:t>
            </a:r>
            <a:endParaRPr lang="en-US" altLang="zh-CN" sz="2000" b="1">
              <a:solidFill>
                <a:srgbClr val="000000"/>
              </a:solidFill>
              <a:latin typeface="Times New Roman" panose="02020603050405020304" charset="0"/>
              <a:cs typeface="Times New Roman" panose="02020603050405020304" charset="0"/>
            </a:endParaRPr>
          </a:p>
        </p:txBody>
      </p:sp>
      <p:pic>
        <p:nvPicPr>
          <p:cNvPr id="3" name="图片 2" descr="epsilonV1-cropped"/>
          <p:cNvPicPr>
            <a:picLocks noChangeAspect="1"/>
          </p:cNvPicPr>
          <p:nvPr/>
        </p:nvPicPr>
        <p:blipFill>
          <a:blip r:embed="rId2"/>
          <a:stretch>
            <a:fillRect/>
          </a:stretch>
        </p:blipFill>
        <p:spPr>
          <a:xfrm>
            <a:off x="2382520" y="1893570"/>
            <a:ext cx="8175125" cy="4284000"/>
          </a:xfrm>
          <a:prstGeom prst="rect">
            <a:avLst/>
          </a:prstGeom>
        </p:spPr>
      </p:pic>
      <p:sp>
        <p:nvSpPr>
          <p:cNvPr id="2" name="文本框 1"/>
          <p:cNvSpPr txBox="1"/>
          <p:nvPr/>
        </p:nvSpPr>
        <p:spPr>
          <a:xfrm>
            <a:off x="245110" y="1008380"/>
            <a:ext cx="11221720" cy="1198880"/>
          </a:xfrm>
          <a:prstGeom prst="rect">
            <a:avLst/>
          </a:prstGeom>
          <a:noFill/>
        </p:spPr>
        <p:txBody>
          <a:bodyPr wrap="square" rtlCol="0" anchor="t">
            <a:spAutoFit/>
          </a:bodyPr>
          <a:p>
            <a:r>
              <a:rPr sz="2400">
                <a:latin typeface="Times New Roman" panose="02020603050405020304" charset="0"/>
                <a:cs typeface="Times New Roman" panose="02020603050405020304" charset="0"/>
              </a:rPr>
              <a:t>Our method’s performance decreases more slowly</a:t>
            </a:r>
            <a:r>
              <a:rPr lang="en-US" sz="2400">
                <a:latin typeface="Times New Roman" panose="02020603050405020304" charset="0"/>
                <a:cs typeface="Times New Roman" panose="02020603050405020304" charset="0"/>
              </a:rPr>
              <a:t> under different attack strength</a:t>
            </a:r>
            <a:r>
              <a:rPr sz="2400">
                <a:latin typeface="Times New Roman" panose="02020603050405020304" charset="0"/>
                <a:cs typeface="Times New Roman" panose="02020603050405020304" charset="0"/>
              </a:rPr>
              <a:t>, which fully demonstrates that our approach helps improve the robust performance of the algorithm.</a:t>
            </a:r>
            <a:endParaRPr sz="2400">
              <a:latin typeface="Times New Roman" panose="02020603050405020304" charset="0"/>
              <a:cs typeface="Times New Roman" panose="02020603050405020304" charset="0"/>
            </a:endParaRPr>
          </a:p>
        </p:txBody>
      </p:sp>
    </p:spTree>
    <p:custDataLst>
      <p:tags r:id="rId3"/>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6" name="文本框 5"/>
          <p:cNvSpPr txBox="1"/>
          <p:nvPr userDrawn="1"/>
        </p:nvSpPr>
        <p:spPr>
          <a:xfrm>
            <a:off x="28575" y="943610"/>
            <a:ext cx="12134850" cy="1509395"/>
          </a:xfrm>
          <a:prstGeom prst="rect">
            <a:avLst/>
          </a:prstGeom>
        </p:spPr>
        <p:txBody>
          <a:bodyPr wrap="square" rtlCol="0">
            <a:noAutofit/>
          </a:bodyPr>
          <a:p>
            <a:pPr indent="0" algn="l" defTabSz="2675255">
              <a:spcBef>
                <a:spcPct val="20000"/>
              </a:spcBef>
              <a:buClrTx/>
              <a:buSzTx/>
              <a:buNone/>
            </a:pPr>
            <a:r>
              <a:rPr lang="en-US" sz="2400">
                <a:solidFill>
                  <a:schemeClr val="tx1"/>
                </a:solidFill>
                <a:latin typeface="Times New Roman" panose="02020603050405020304" charset="0"/>
                <a:cs typeface="Times New Roman" panose="02020603050405020304" charset="0"/>
                <a:sym typeface="+mn-ea"/>
              </a:rPr>
              <a:t>Ablation study for </a:t>
            </a:r>
            <a:r>
              <a:rPr sz="2400">
                <a:latin typeface="Times New Roman" panose="02020603050405020304" charset="0"/>
                <a:cs typeface="Times New Roman" panose="02020603050405020304" charset="0"/>
                <a:sym typeface="+mn-ea"/>
              </a:rPr>
              <a:t>the attack policy regarding the position, volume, and sound category</a:t>
            </a:r>
            <a:r>
              <a:rPr lang="en-US" sz="2400">
                <a:latin typeface="Times New Roman" panose="02020603050405020304" charset="0"/>
                <a:cs typeface="Times New Roman" panose="02020603050405020304" charset="0"/>
                <a:sym typeface="+mn-ea"/>
              </a:rPr>
              <a:t>.</a:t>
            </a:r>
            <a:r>
              <a:rPr lang="en-US" altLang="zh-CN" sz="2400" b="1">
                <a:solidFill>
                  <a:srgbClr val="000000"/>
                </a:solidFill>
                <a:latin typeface="Times New Roman" panose="02020603050405020304" charset="0"/>
                <a:cs typeface="Times New Roman" panose="02020603050405020304" charset="0"/>
              </a:rPr>
              <a:t> </a:t>
            </a:r>
            <a:endParaRPr lang="en-US" altLang="zh-CN" sz="2400" b="1">
              <a:solidFill>
                <a:srgbClr val="000000"/>
              </a:solidFill>
              <a:latin typeface="Times New Roman" panose="02020603050405020304" charset="0"/>
              <a:cs typeface="Times New Roman" panose="02020603050405020304" charset="0"/>
            </a:endParaRPr>
          </a:p>
          <a:p>
            <a:pPr indent="0" algn="l" defTabSz="2675255">
              <a:spcBef>
                <a:spcPct val="20000"/>
              </a:spcBef>
              <a:buClrTx/>
              <a:buSzTx/>
              <a:buNone/>
            </a:pPr>
            <a:r>
              <a:rPr lang="en-US" sz="2400">
                <a:latin typeface="Times New Roman" panose="02020603050405020304" charset="0"/>
                <a:cs typeface="Times New Roman" panose="02020603050405020304" charset="0"/>
                <a:sym typeface="+mn-ea"/>
              </a:rPr>
              <a:t>Our model’s</a:t>
            </a:r>
            <a:r>
              <a:rPr sz="2400">
                <a:latin typeface="Times New Roman" panose="02020603050405020304" charset="0"/>
                <a:cs typeface="Times New Roman" panose="02020603050405020304" charset="0"/>
                <a:sym typeface="+mn-ea"/>
              </a:rPr>
              <a:t> performance</a:t>
            </a:r>
            <a:r>
              <a:rPr lang="en-US" sz="2400">
                <a:latin typeface="Times New Roman" panose="02020603050405020304" charset="0"/>
                <a:cs typeface="Times New Roman" panose="02020603050405020304" charset="0"/>
                <a:sym typeface="+mn-ea"/>
              </a:rPr>
              <a:t> </a:t>
            </a:r>
            <a:r>
              <a:rPr sz="2400">
                <a:latin typeface="Times New Roman" panose="02020603050405020304" charset="0"/>
                <a:cs typeface="Times New Roman" panose="02020603050405020304" charset="0"/>
                <a:sym typeface="+mn-ea"/>
              </a:rPr>
              <a:t>is better than AVN in all environments.</a:t>
            </a:r>
            <a:endParaRPr lang="en-US" altLang="zh-CN" sz="2400" b="1">
              <a:solidFill>
                <a:srgbClr val="000000"/>
              </a:solidFill>
              <a:latin typeface="Times New Roman" panose="02020603050405020304" charset="0"/>
              <a:cs typeface="Times New Roman" panose="02020603050405020304" charset="0"/>
            </a:endParaRPr>
          </a:p>
        </p:txBody>
      </p:sp>
      <p:pic>
        <p:nvPicPr>
          <p:cNvPr id="30" name="图片 29"/>
          <p:cNvPicPr>
            <a:picLocks noChangeAspect="1"/>
          </p:cNvPicPr>
          <p:nvPr/>
        </p:nvPicPr>
        <p:blipFill>
          <a:blip r:embed="rId2"/>
          <a:stretch>
            <a:fillRect/>
          </a:stretch>
        </p:blipFill>
        <p:spPr>
          <a:xfrm>
            <a:off x="4707255" y="1849120"/>
            <a:ext cx="3916582" cy="4068000"/>
          </a:xfrm>
          <a:prstGeom prst="rect">
            <a:avLst/>
          </a:prstGeom>
        </p:spPr>
      </p:pic>
      <p:sp>
        <p:nvSpPr>
          <p:cNvPr id="3" name="文本框 2"/>
          <p:cNvSpPr txBox="1"/>
          <p:nvPr userDrawn="1"/>
        </p:nvSpPr>
        <p:spPr>
          <a:xfrm>
            <a:off x="0" y="0"/>
            <a:ext cx="6755765" cy="685165"/>
          </a:xfrm>
          <a:prstGeom prst="rect">
            <a:avLst/>
          </a:prstGeom>
        </p:spPr>
        <p:txBody>
          <a:bodyPr wrap="square" rtlCol="0">
            <a:noAutofit/>
          </a:bodyPr>
          <a:p>
            <a:r>
              <a:rPr lang="en-US" altLang="zh-CN" sz="4000" b="1">
                <a:solidFill>
                  <a:srgbClr val="000000"/>
                </a:solidFill>
                <a:latin typeface="Times New Roman" panose="02020603050405020304" charset="0"/>
                <a:cs typeface="Times New Roman" panose="02020603050405020304" charset="0"/>
                <a:sym typeface="+mn-ea"/>
              </a:rPr>
              <a:t>Ablation study</a:t>
            </a:r>
            <a:r>
              <a:rPr lang="en-US" altLang="zh-CN" sz="4000" b="1">
                <a:solidFill>
                  <a:srgbClr val="000000"/>
                </a:solidFill>
                <a:latin typeface="Times New Roman" panose="02020603050405020304" charset="0"/>
                <a:cs typeface="Times New Roman" panose="02020603050405020304" charset="0"/>
              </a:rPr>
              <a:t> </a:t>
            </a:r>
            <a:endParaRPr lang="en-US" altLang="zh-CN" sz="4000" b="1">
              <a:solidFill>
                <a:srgbClr val="000000"/>
              </a:solidFill>
              <a:latin typeface="Times New Roman" panose="02020603050405020304" charset="0"/>
              <a:cs typeface="Times New Roman" panose="02020603050405020304" charset="0"/>
            </a:endParaRPr>
          </a:p>
        </p:txBody>
      </p:sp>
    </p:spTree>
    <p:custDataLst>
      <p:tags r:id="rId3"/>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pic>
        <p:nvPicPr>
          <p:cNvPr id="2" name="图片 1" descr="ablation2leftV2-cropped"/>
          <p:cNvPicPr>
            <a:picLocks noChangeAspect="1"/>
          </p:cNvPicPr>
          <p:nvPr/>
        </p:nvPicPr>
        <p:blipFill>
          <a:blip r:embed="rId2"/>
          <a:stretch>
            <a:fillRect/>
          </a:stretch>
        </p:blipFill>
        <p:spPr>
          <a:xfrm>
            <a:off x="4285615" y="2141855"/>
            <a:ext cx="4513833" cy="3924000"/>
          </a:xfrm>
          <a:prstGeom prst="rect">
            <a:avLst/>
          </a:prstGeom>
        </p:spPr>
      </p:pic>
      <p:sp>
        <p:nvSpPr>
          <p:cNvPr id="3" name="文本框 2"/>
          <p:cNvSpPr txBox="1"/>
          <p:nvPr/>
        </p:nvSpPr>
        <p:spPr>
          <a:xfrm>
            <a:off x="190500" y="1167130"/>
            <a:ext cx="11499215" cy="829945"/>
          </a:xfrm>
          <a:prstGeom prst="rect">
            <a:avLst/>
          </a:prstGeom>
          <a:noFill/>
        </p:spPr>
        <p:txBody>
          <a:bodyPr wrap="square" rtlCol="0" anchor="t">
            <a:spAutoFit/>
          </a:bodyPr>
          <a:p>
            <a:r>
              <a:rPr sz="2400">
                <a:latin typeface="Times New Roman" panose="02020603050405020304" charset="0"/>
                <a:cs typeface="Times New Roman" panose="02020603050405020304" charset="0"/>
              </a:rPr>
              <a:t>The relationship between </a:t>
            </a:r>
            <a:r>
              <a:rPr lang="en-US" sz="2400">
                <a:latin typeface="Times New Roman" panose="02020603050405020304" charset="0"/>
                <a:cs typeface="Times New Roman" panose="02020603050405020304" charset="0"/>
              </a:rPr>
              <a:t>SPL</a:t>
            </a:r>
            <a:r>
              <a:rPr sz="2400">
                <a:latin typeface="Times New Roman" panose="02020603050405020304" charset="0"/>
                <a:cs typeface="Times New Roman" panose="02020603050405020304" charset="0"/>
              </a:rPr>
              <a:t> and the volume of the sound attacker is not straightforward.</a:t>
            </a:r>
            <a:endParaRPr sz="2400">
              <a:latin typeface="Times New Roman" panose="02020603050405020304" charset="0"/>
              <a:cs typeface="Times New Roman" panose="02020603050405020304" charset="0"/>
            </a:endParaRPr>
          </a:p>
          <a:p>
            <a:r>
              <a:rPr sz="2400">
                <a:latin typeface="Times New Roman" panose="02020603050405020304" charset="0"/>
                <a:cs typeface="Times New Roman" panose="02020603050405020304" charset="0"/>
              </a:rPr>
              <a:t> It depends on other factors, including the position and sound category. </a:t>
            </a:r>
            <a:endParaRPr sz="2400">
              <a:latin typeface="Times New Roman" panose="02020603050405020304" charset="0"/>
              <a:cs typeface="Times New Roman" panose="02020603050405020304" charset="0"/>
            </a:endParaRPr>
          </a:p>
        </p:txBody>
      </p:sp>
      <p:sp>
        <p:nvSpPr>
          <p:cNvPr id="7" name="文本框 6"/>
          <p:cNvSpPr txBox="1"/>
          <p:nvPr userDrawn="1"/>
        </p:nvSpPr>
        <p:spPr>
          <a:xfrm>
            <a:off x="0" y="0"/>
            <a:ext cx="4142740" cy="762635"/>
          </a:xfrm>
          <a:prstGeom prst="rect">
            <a:avLst/>
          </a:prstGeom>
        </p:spPr>
        <p:txBody>
          <a:bodyPr wrap="square" rtlCol="0">
            <a:noAutofit/>
          </a:bodyPr>
          <a:p>
            <a:r>
              <a:rPr lang="en-US" altLang="zh-CN" sz="4000" b="1">
                <a:solidFill>
                  <a:srgbClr val="000000"/>
                </a:solidFill>
                <a:latin typeface="Times New Roman" panose="02020603050405020304" charset="0"/>
                <a:cs typeface="Times New Roman" panose="02020603050405020304" charset="0"/>
                <a:sym typeface="+mn-ea"/>
              </a:rPr>
              <a:t>Ablation study</a:t>
            </a:r>
            <a:r>
              <a:rPr lang="en-US" altLang="zh-CN" sz="4000" b="1">
                <a:solidFill>
                  <a:srgbClr val="000000"/>
                </a:solidFill>
                <a:latin typeface="Times New Roman" panose="02020603050405020304" charset="0"/>
                <a:cs typeface="Times New Roman" panose="02020603050405020304" charset="0"/>
              </a:rPr>
              <a:t> </a:t>
            </a:r>
            <a:endParaRPr lang="en-US" altLang="zh-CN" sz="4000" b="1">
              <a:solidFill>
                <a:srgbClr val="000000"/>
              </a:solidFill>
              <a:latin typeface="Times New Roman" panose="02020603050405020304" charset="0"/>
              <a:cs typeface="Times New Roman" panose="02020603050405020304" charset="0"/>
            </a:endParaRPr>
          </a:p>
        </p:txBody>
      </p:sp>
    </p:spTree>
    <p:custDataLst>
      <p:tags r:id="rId3"/>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6" name="文本框 5"/>
          <p:cNvSpPr txBox="1"/>
          <p:nvPr userDrawn="1"/>
        </p:nvSpPr>
        <p:spPr>
          <a:xfrm>
            <a:off x="0" y="0"/>
            <a:ext cx="5245735" cy="650875"/>
          </a:xfrm>
          <a:prstGeom prst="rect">
            <a:avLst/>
          </a:prstGeom>
        </p:spPr>
        <p:txBody>
          <a:bodyPr wrap="square" rtlCol="0">
            <a:noAutofit/>
          </a:bodyPr>
          <a:p>
            <a:r>
              <a:rPr lang="en-US" altLang="zh-CN" sz="4000" b="1">
                <a:solidFill>
                  <a:srgbClr val="000000"/>
                </a:solidFill>
                <a:latin typeface="Times New Roman" panose="02020603050405020304" charset="0"/>
                <a:cs typeface="Times New Roman" panose="02020603050405020304" charset="0"/>
              </a:rPr>
              <a:t>Conclusion  </a:t>
            </a:r>
            <a:endParaRPr lang="en-US" altLang="zh-CN" sz="2000" b="1">
              <a:solidFill>
                <a:srgbClr val="000000"/>
              </a:solidFill>
              <a:latin typeface="Times New Roman" panose="02020603050405020304" charset="0"/>
              <a:cs typeface="Times New Roman" panose="02020603050405020304" charset="0"/>
            </a:endParaRPr>
          </a:p>
        </p:txBody>
      </p:sp>
      <p:sp>
        <p:nvSpPr>
          <p:cNvPr id="3" name="文本框 2"/>
          <p:cNvSpPr txBox="1"/>
          <p:nvPr/>
        </p:nvSpPr>
        <p:spPr>
          <a:xfrm>
            <a:off x="1980565" y="1793875"/>
            <a:ext cx="9598660" cy="2676525"/>
          </a:xfrm>
          <a:prstGeom prst="rect">
            <a:avLst/>
          </a:prstGeom>
          <a:noFill/>
        </p:spPr>
        <p:txBody>
          <a:bodyPr wrap="square" rtlCol="0">
            <a:spAutoFit/>
          </a:bodyPr>
          <a:p>
            <a:pPr marL="285750" indent="-285750">
              <a:buFont typeface="Arial" panose="020B0604020202020204" pitchFamily="34" charset="0"/>
              <a:buChar char="•"/>
            </a:pPr>
            <a:r>
              <a:rPr lang="en-US" sz="2400">
                <a:latin typeface="Times New Roman" panose="02020603050405020304" charset="0"/>
                <a:cs typeface="Times New Roman" panose="02020603050405020304" charset="0"/>
              </a:rPr>
              <a:t>We</a:t>
            </a:r>
            <a:r>
              <a:rPr sz="2400">
                <a:latin typeface="Times New Roman" panose="02020603050405020304" charset="0"/>
                <a:cs typeface="Times New Roman" panose="02020603050405020304" charset="0"/>
              </a:rPr>
              <a:t> propose</a:t>
            </a:r>
            <a:r>
              <a:rPr lang="en-US" sz="2400">
                <a:latin typeface="Times New Roman" panose="02020603050405020304" charset="0"/>
                <a:cs typeface="Times New Roman" panose="02020603050405020304" charset="0"/>
              </a:rPr>
              <a:t>d</a:t>
            </a:r>
            <a:r>
              <a:rPr sz="2400">
                <a:latin typeface="Times New Roman" panose="02020603050405020304" charset="0"/>
                <a:cs typeface="Times New Roman" panose="02020603050405020304" charset="0"/>
              </a:rPr>
              <a:t> a game with a sound attacker. </a:t>
            </a:r>
            <a:endParaRPr sz="2400">
              <a:latin typeface="Times New Roman" panose="02020603050405020304" charset="0"/>
              <a:cs typeface="Times New Roman" panose="02020603050405020304" charset="0"/>
            </a:endParaRPr>
          </a:p>
          <a:p>
            <a:pPr marL="285750" indent="-285750">
              <a:buFont typeface="Arial" panose="020B0604020202020204" pitchFamily="34" charset="0"/>
              <a:buChar char="•"/>
            </a:pPr>
            <a:endParaRPr sz="2400">
              <a:latin typeface="Times New Roman" panose="02020603050405020304" charset="0"/>
              <a:cs typeface="Times New Roman" panose="02020603050405020304" charset="0"/>
            </a:endParaRPr>
          </a:p>
          <a:p>
            <a:pPr marL="285750" indent="-285750">
              <a:buFont typeface="Arial" panose="020B0604020202020204" pitchFamily="34" charset="0"/>
              <a:buChar char="•"/>
            </a:pPr>
            <a:r>
              <a:rPr sz="2400">
                <a:latin typeface="Times New Roman" panose="02020603050405020304" charset="0"/>
                <a:cs typeface="Times New Roman" panose="02020603050405020304" charset="0"/>
              </a:rPr>
              <a:t>We designed various </a:t>
            </a:r>
            <a:r>
              <a:rPr lang="en-US" sz="2400">
                <a:latin typeface="Times New Roman" panose="02020603050405020304" charset="0"/>
                <a:cs typeface="Times New Roman" panose="02020603050405020304" charset="0"/>
              </a:rPr>
              <a:t>policies for</a:t>
            </a:r>
            <a:r>
              <a:rPr sz="2400">
                <a:latin typeface="Times New Roman" panose="02020603050405020304" charset="0"/>
                <a:cs typeface="Times New Roman" panose="02020603050405020304" charset="0"/>
              </a:rPr>
              <a:t> the </a:t>
            </a:r>
            <a:r>
              <a:rPr lang="en-US" sz="2400">
                <a:latin typeface="Times New Roman" panose="02020603050405020304" charset="0"/>
                <a:cs typeface="Times New Roman" panose="02020603050405020304" charset="0"/>
              </a:rPr>
              <a:t>sound </a:t>
            </a:r>
            <a:r>
              <a:rPr sz="2400">
                <a:latin typeface="Times New Roman" panose="02020603050405020304" charset="0"/>
                <a:cs typeface="Times New Roman" panose="02020603050405020304" charset="0"/>
              </a:rPr>
              <a:t>attack. </a:t>
            </a:r>
            <a:endParaRPr sz="2400">
              <a:latin typeface="Times New Roman" panose="02020603050405020304" charset="0"/>
              <a:cs typeface="Times New Roman" panose="02020603050405020304" charset="0"/>
            </a:endParaRPr>
          </a:p>
          <a:p>
            <a:pPr marL="285750" indent="-285750">
              <a:buFont typeface="Arial" panose="020B0604020202020204" pitchFamily="34" charset="0"/>
              <a:buChar char="•"/>
            </a:pPr>
            <a:endParaRPr sz="2400">
              <a:latin typeface="Times New Roman" panose="02020603050405020304" charset="0"/>
              <a:cs typeface="Times New Roman" panose="02020603050405020304" charset="0"/>
            </a:endParaRPr>
          </a:p>
          <a:p>
            <a:pPr marL="285750" indent="-285750">
              <a:buFont typeface="Arial" panose="020B0604020202020204" pitchFamily="34" charset="0"/>
              <a:buChar char="•"/>
            </a:pPr>
            <a:r>
              <a:rPr sz="2400">
                <a:latin typeface="Times New Roman" panose="02020603050405020304" charset="0"/>
                <a:cs typeface="Times New Roman" panose="02020603050405020304" charset="0"/>
              </a:rPr>
              <a:t>We rationally model the gap between research and</a:t>
            </a:r>
            <a:r>
              <a:rPr lang="en-US" sz="2400">
                <a:latin typeface="Times New Roman" panose="02020603050405020304" charset="0"/>
                <a:cs typeface="Times New Roman" panose="02020603050405020304" charset="0"/>
              </a:rPr>
              <a:t> </a:t>
            </a:r>
            <a:r>
              <a:rPr sz="2400">
                <a:latin typeface="Times New Roman" panose="02020603050405020304" charset="0"/>
                <a:cs typeface="Times New Roman" panose="02020603050405020304" charset="0"/>
              </a:rPr>
              <a:t>application.</a:t>
            </a:r>
            <a:endParaRPr sz="2400">
              <a:latin typeface="Times New Roman" panose="02020603050405020304" charset="0"/>
              <a:cs typeface="Times New Roman" panose="02020603050405020304" charset="0"/>
            </a:endParaRPr>
          </a:p>
          <a:p>
            <a:pPr marL="285750" indent="-285750">
              <a:buFont typeface="Arial" panose="020B0604020202020204" pitchFamily="34" charset="0"/>
              <a:buChar char="•"/>
            </a:pPr>
            <a:endParaRPr sz="2400">
              <a:latin typeface="Times New Roman" panose="02020603050405020304" charset="0"/>
              <a:cs typeface="Times New Roman" panose="02020603050405020304" charset="0"/>
            </a:endParaRPr>
          </a:p>
          <a:p>
            <a:pPr indent="0">
              <a:buFont typeface="Arial" panose="020B0604020202020204" pitchFamily="34" charset="0"/>
              <a:buNone/>
            </a:pPr>
            <a:r>
              <a:rPr sz="2400">
                <a:latin typeface="Times New Roman" panose="02020603050405020304" charset="0"/>
                <a:cs typeface="Times New Roman" panose="02020603050405020304" charset="0"/>
              </a:rPr>
              <a:t>For more details, please refer to the original paper.</a:t>
            </a:r>
            <a:endParaRPr sz="2400">
              <a:latin typeface="Times New Roman" panose="02020603050405020304" charset="0"/>
              <a:cs typeface="Times New Roman" panose="02020603050405020304" charset="0"/>
            </a:endParaRPr>
          </a:p>
        </p:txBody>
      </p:sp>
    </p:spTree>
    <p:custDataLst>
      <p:tags r:id="rId2"/>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7" name="标题 6"/>
          <p:cNvSpPr>
            <a:spLocks noGrp="1"/>
          </p:cNvSpPr>
          <p:nvPr>
            <p:ph type="ctrTitle"/>
          </p:nvPr>
        </p:nvSpPr>
        <p:spPr>
          <a:xfrm>
            <a:off x="-635" y="90170"/>
            <a:ext cx="11928475" cy="959485"/>
          </a:xfrm>
        </p:spPr>
        <p:txBody>
          <a:bodyPr>
            <a:noAutofit/>
          </a:bodyPr>
          <a:p>
            <a:r>
              <a:rPr lang="zh-CN" altLang="en-US" sz="4000" b="1">
                <a:latin typeface="Times New Roman" panose="02020603050405020304" charset="0"/>
                <a:cs typeface="Times New Roman" panose="02020603050405020304" charset="0"/>
              </a:rPr>
              <a:t>Sound Adversarial </a:t>
            </a:r>
            <a:br>
              <a:rPr lang="zh-CN" altLang="en-US" sz="4000" b="1">
                <a:latin typeface="Times New Roman" panose="02020603050405020304" charset="0"/>
                <a:cs typeface="Times New Roman" panose="02020603050405020304" charset="0"/>
              </a:rPr>
            </a:br>
            <a:r>
              <a:rPr lang="zh-CN" altLang="en-US" sz="4000" b="1">
                <a:latin typeface="Times New Roman" panose="02020603050405020304" charset="0"/>
                <a:cs typeface="Times New Roman" panose="02020603050405020304" charset="0"/>
              </a:rPr>
              <a:t>Audio-Visual Navigation</a:t>
            </a:r>
            <a:endParaRPr lang="zh-CN" altLang="en-US" sz="4000" b="1">
              <a:latin typeface="Times New Roman" panose="02020603050405020304" charset="0"/>
              <a:cs typeface="Times New Roman" panose="02020603050405020304" charset="0"/>
            </a:endParaRPr>
          </a:p>
        </p:txBody>
      </p:sp>
      <p:sp>
        <p:nvSpPr>
          <p:cNvPr id="10" name="副标题 9"/>
          <p:cNvSpPr>
            <a:spLocks noGrp="1"/>
          </p:cNvSpPr>
          <p:nvPr>
            <p:ph type="subTitle" idx="1"/>
          </p:nvPr>
        </p:nvSpPr>
        <p:spPr>
          <a:xfrm>
            <a:off x="570865" y="1813560"/>
            <a:ext cx="11457305" cy="608330"/>
          </a:xfrm>
        </p:spPr>
        <p:txBody>
          <a:bodyPr>
            <a:normAutofit/>
          </a:bodyPr>
          <a:p>
            <a:pPr marL="0" indent="0">
              <a:buNone/>
            </a:pPr>
            <a:r>
              <a:rPr lang="zh-CN" altLang="en-US" sz="2000"/>
              <a:t>Yinfeng Yu, Wenbing Huang, Fuchun Sun, Changan Chen, Yikai Wang, Xiaohong Liu</a:t>
            </a:r>
            <a:endParaRPr lang="zh-CN" altLang="en-US" sz="2000" baseline="30000"/>
          </a:p>
        </p:txBody>
      </p:sp>
      <p:sp>
        <p:nvSpPr>
          <p:cNvPr id="12" name="文本框 11"/>
          <p:cNvSpPr txBox="1"/>
          <p:nvPr/>
        </p:nvSpPr>
        <p:spPr>
          <a:xfrm>
            <a:off x="2653665" y="2752090"/>
            <a:ext cx="7755890" cy="460375"/>
          </a:xfrm>
          <a:prstGeom prst="rect">
            <a:avLst/>
          </a:prstGeom>
          <a:noFill/>
        </p:spPr>
        <p:txBody>
          <a:bodyPr wrap="square" rtlCol="0" anchor="t">
            <a:spAutoFit/>
          </a:bodyPr>
          <a:p>
            <a:r>
              <a:rPr sz="2400">
                <a:latin typeface="Times New Roman" panose="02020603050405020304" charset="0"/>
                <a:cs typeface="Times New Roman" panose="02020603050405020304" charset="0"/>
              </a:rPr>
              <a:t>The project and code can be viewed at the following website:</a:t>
            </a:r>
            <a:endParaRPr sz="2400">
              <a:latin typeface="Times New Roman" panose="02020603050405020304" charset="0"/>
              <a:cs typeface="Times New Roman" panose="02020603050405020304" charset="0"/>
            </a:endParaRPr>
          </a:p>
        </p:txBody>
      </p:sp>
      <p:sp>
        <p:nvSpPr>
          <p:cNvPr id="13" name="文本框 12"/>
          <p:cNvSpPr txBox="1"/>
          <p:nvPr/>
        </p:nvSpPr>
        <p:spPr>
          <a:xfrm>
            <a:off x="5147310" y="3212465"/>
            <a:ext cx="3187700" cy="368300"/>
          </a:xfrm>
          <a:prstGeom prst="rect">
            <a:avLst/>
          </a:prstGeom>
          <a:noFill/>
        </p:spPr>
        <p:txBody>
          <a:bodyPr wrap="square" rtlCol="0" anchor="t">
            <a:spAutoFit/>
          </a:bodyPr>
          <a:p>
            <a:r>
              <a:rPr lang="zh-CN" altLang="en-US">
                <a:solidFill>
                  <a:srgbClr val="0070C0"/>
                </a:solidFill>
              </a:rPr>
              <a:t>https://yyf17.github.io/SAAVN</a:t>
            </a:r>
            <a:endParaRPr lang="zh-CN" altLang="en-US">
              <a:solidFill>
                <a:srgbClr val="0070C0"/>
              </a:solidFill>
            </a:endParaRPr>
          </a:p>
        </p:txBody>
      </p:sp>
      <p:pic>
        <p:nvPicPr>
          <p:cNvPr id="14" name="图片 13" descr="saavn-v2"/>
          <p:cNvPicPr>
            <a:picLocks noChangeAspect="1"/>
          </p:cNvPicPr>
          <p:nvPr/>
        </p:nvPicPr>
        <p:blipFill>
          <a:blip r:embed="rId2"/>
          <a:stretch>
            <a:fillRect/>
          </a:stretch>
        </p:blipFill>
        <p:spPr>
          <a:xfrm>
            <a:off x="5409565" y="3580765"/>
            <a:ext cx="2664000" cy="2664000"/>
          </a:xfrm>
          <a:prstGeom prst="rect">
            <a:avLst/>
          </a:prstGeom>
        </p:spPr>
      </p:pic>
      <p:sp>
        <p:nvSpPr>
          <p:cNvPr id="15" name="文本框 14"/>
          <p:cNvSpPr txBox="1"/>
          <p:nvPr/>
        </p:nvSpPr>
        <p:spPr>
          <a:xfrm>
            <a:off x="5756275" y="2291715"/>
            <a:ext cx="1593215" cy="460375"/>
          </a:xfrm>
          <a:prstGeom prst="rect">
            <a:avLst/>
          </a:prstGeom>
          <a:noFill/>
        </p:spPr>
        <p:txBody>
          <a:bodyPr wrap="square" rtlCol="0" anchor="t">
            <a:spAutoFit/>
          </a:bodyPr>
          <a:p>
            <a:r>
              <a:rPr lang="en-US" sz="2400">
                <a:latin typeface="Times New Roman" panose="02020603050405020304" charset="0"/>
                <a:cs typeface="Times New Roman" panose="02020603050405020304" charset="0"/>
              </a:rPr>
              <a:t>ICLR 2022</a:t>
            </a:r>
            <a:endParaRPr lang="en-US" sz="2400">
              <a:latin typeface="Times New Roman" panose="02020603050405020304" charset="0"/>
              <a:cs typeface="Times New Roman" panose="02020603050405020304" charset="0"/>
            </a:endParaRPr>
          </a:p>
        </p:txBody>
      </p:sp>
    </p:spTree>
    <p:custDataLst>
      <p:tags r:id="rId3"/>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6" name="图片 5" descr="logo"/>
          <p:cNvPicPr>
            <a:picLocks noChangeAspect="1"/>
          </p:cNvPicPr>
          <p:nvPr/>
        </p:nvPicPr>
        <p:blipFill>
          <a:blip r:embed="rId2"/>
          <a:srcRect/>
          <a:stretch>
            <a:fillRect/>
          </a:stretch>
        </p:blipFill>
        <p:spPr>
          <a:xfrm>
            <a:off x="4551680" y="355600"/>
            <a:ext cx="3053715" cy="974090"/>
          </a:xfrm>
          <a:prstGeom prst="rect">
            <a:avLst/>
          </a:prstGeom>
        </p:spPr>
      </p:pic>
      <p:pic>
        <p:nvPicPr>
          <p:cNvPr id="3" name="图片 2" descr="感谢观看"/>
          <p:cNvPicPr>
            <a:picLocks noChangeAspect="1"/>
          </p:cNvPicPr>
          <p:nvPr/>
        </p:nvPicPr>
        <p:blipFill>
          <a:blip r:embed="rId3"/>
          <a:srcRect/>
          <a:stretch>
            <a:fillRect/>
          </a:stretch>
        </p:blipFill>
        <p:spPr>
          <a:xfrm>
            <a:off x="3883660" y="2569845"/>
            <a:ext cx="4338955" cy="1218565"/>
          </a:xfrm>
          <a:prstGeom prst="rect">
            <a:avLst/>
          </a:prstGeom>
        </p:spPr>
      </p:pic>
    </p:spTree>
    <p:custDataLst>
      <p:tags r:id="rId4"/>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25400" y="1403985"/>
            <a:ext cx="12192000" cy="697230"/>
          </a:xfrm>
        </p:spPr>
        <p:txBody>
          <a:bodyPr>
            <a:noAutofit/>
          </a:bodyPr>
          <a:p>
            <a:pPr algn="ctr"/>
            <a:r>
              <a:rPr lang="zh-CN" altLang="en-US" sz="3600">
                <a:solidFill>
                  <a:schemeClr val="bg1"/>
                </a:solidFill>
                <a:sym typeface="+mn-ea"/>
              </a:rPr>
              <a:t>Sound Adversarial Audio-Visual Navigation</a:t>
            </a:r>
            <a:endParaRPr lang="zh-CN" altLang="en-US" sz="3600">
              <a:solidFill>
                <a:schemeClr val="bg1"/>
              </a:solidFill>
              <a:uFillTx/>
              <a:sym typeface="+mn-ea"/>
            </a:endParaRPr>
          </a:p>
        </p:txBody>
      </p:sp>
      <p:pic>
        <p:nvPicPr>
          <p:cNvPr id="8" name="图片 7" descr="logo"/>
          <p:cNvPicPr>
            <a:picLocks noChangeAspect="1"/>
          </p:cNvPicPr>
          <p:nvPr/>
        </p:nvPicPr>
        <p:blipFill>
          <a:blip r:embed="rId3"/>
          <a:srcRect/>
          <a:stretch>
            <a:fillRect/>
          </a:stretch>
        </p:blipFill>
        <p:spPr>
          <a:xfrm>
            <a:off x="4551680" y="355600"/>
            <a:ext cx="3053715" cy="974090"/>
          </a:xfrm>
          <a:prstGeom prst="rect">
            <a:avLst/>
          </a:prstGeom>
        </p:spPr>
      </p:pic>
      <p:cxnSp>
        <p:nvCxnSpPr>
          <p:cNvPr id="9" name="直接连接符 8"/>
          <p:cNvCxnSpPr/>
          <p:nvPr/>
        </p:nvCxnSpPr>
        <p:spPr>
          <a:xfrm>
            <a:off x="7639368" y="3587115"/>
            <a:ext cx="1587500" cy="0"/>
          </a:xfrm>
          <a:prstGeom prst="line">
            <a:avLst/>
          </a:prstGeom>
          <a:ln w="28575" cmpd="sng">
            <a:gradFill>
              <a:gsLst>
                <a:gs pos="0">
                  <a:schemeClr val="accent1">
                    <a:lumMod val="5000"/>
                    <a:lumOff val="95000"/>
                  </a:schemeClr>
                </a:gs>
                <a:gs pos="100000">
                  <a:srgbClr val="FAFAFA">
                    <a:alpha val="0"/>
                  </a:srgbClr>
                </a:gs>
              </a:gsLst>
              <a:lin ang="0" scaled="0"/>
            </a:gradFill>
            <a:prstDash val="solid"/>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2899728" y="3587115"/>
            <a:ext cx="1587500" cy="0"/>
          </a:xfrm>
          <a:prstGeom prst="line">
            <a:avLst/>
          </a:prstGeom>
          <a:ln w="28575" cmpd="sng">
            <a:gradFill>
              <a:gsLst>
                <a:gs pos="0">
                  <a:schemeClr val="accent1">
                    <a:lumMod val="5000"/>
                    <a:lumOff val="95000"/>
                  </a:schemeClr>
                </a:gs>
                <a:gs pos="100000">
                  <a:srgbClr val="FAFAFA">
                    <a:alpha val="0"/>
                  </a:srgbClr>
                </a:gs>
              </a:gsLst>
              <a:lin ang="10800000" scaled="0"/>
            </a:gradFill>
            <a:prstDash val="solid"/>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459105" y="6109335"/>
            <a:ext cx="11944350" cy="306705"/>
          </a:xfrm>
          <a:prstGeom prst="rect">
            <a:avLst/>
          </a:prstGeom>
          <a:noFill/>
        </p:spPr>
        <p:txBody>
          <a:bodyPr wrap="square" rtlCol="0" anchor="t">
            <a:spAutoFit/>
          </a:bodyPr>
          <a:p>
            <a:r>
              <a:rPr lang="zh-CN" altLang="en-US" sz="1400" b="1" spc="300">
                <a:solidFill>
                  <a:schemeClr val="bg1"/>
                </a:solidFill>
                <a:uFillTx/>
                <a:latin typeface="+mj-lt"/>
                <a:ea typeface="+mj-ea"/>
                <a:cs typeface="+mj-cs"/>
              </a:rPr>
              <a:t>This work aims to do an adversarial sound intervention for robust audio-visual navigation.</a:t>
            </a:r>
            <a:endParaRPr lang="zh-CN" altLang="en-US" sz="1400" b="1" spc="300">
              <a:solidFill>
                <a:schemeClr val="bg1"/>
              </a:solidFill>
              <a:uFillTx/>
              <a:latin typeface="+mj-lt"/>
              <a:ea typeface="+mj-ea"/>
              <a:cs typeface="+mj-cs"/>
            </a:endParaRPr>
          </a:p>
        </p:txBody>
      </p:sp>
      <p:pic>
        <p:nvPicPr>
          <p:cNvPr id="3" name="图片 2" descr="titlefigV5-right-cropped"/>
          <p:cNvPicPr>
            <a:picLocks noChangeAspect="1"/>
          </p:cNvPicPr>
          <p:nvPr/>
        </p:nvPicPr>
        <p:blipFill>
          <a:blip r:embed="rId4"/>
          <a:stretch>
            <a:fillRect/>
          </a:stretch>
        </p:blipFill>
        <p:spPr>
          <a:xfrm>
            <a:off x="1160780" y="2949575"/>
            <a:ext cx="9921240" cy="2998470"/>
          </a:xfrm>
          <a:prstGeom prst="rect">
            <a:avLst/>
          </a:prstGeom>
        </p:spPr>
      </p:pic>
      <p:sp>
        <p:nvSpPr>
          <p:cNvPr id="4" name="文本框 3"/>
          <p:cNvSpPr txBox="1"/>
          <p:nvPr/>
        </p:nvSpPr>
        <p:spPr>
          <a:xfrm>
            <a:off x="1605280" y="2284095"/>
            <a:ext cx="8778875" cy="368300"/>
          </a:xfrm>
          <a:prstGeom prst="rect">
            <a:avLst/>
          </a:prstGeom>
          <a:noFill/>
        </p:spPr>
        <p:txBody>
          <a:bodyPr wrap="none" rtlCol="0">
            <a:spAutoFit/>
          </a:bodyPr>
          <a:p>
            <a:pPr algn="l"/>
            <a:r>
              <a:rPr lang="zh-CN" altLang="en-US">
                <a:solidFill>
                  <a:schemeClr val="bg1"/>
                </a:solidFill>
                <a:sym typeface="+mn-ea"/>
              </a:rPr>
              <a:t>Yinfeng Yu, Wenbing Huang, Fuchun Sun, Changan Chen, Yikai Wang, Xiaohong Liu</a:t>
            </a:r>
            <a:endParaRPr lang="zh-CN" altLang="en-US"/>
          </a:p>
        </p:txBody>
      </p:sp>
    </p:spTree>
    <p:custDataLst>
      <p:tags r:id="rId5"/>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2" name="标题 1"/>
          <p:cNvSpPr>
            <a:spLocks noGrp="1"/>
          </p:cNvSpPr>
          <p:nvPr>
            <p:ph type="title"/>
          </p:nvPr>
        </p:nvSpPr>
        <p:spPr>
          <a:xfrm>
            <a:off x="0" y="0"/>
            <a:ext cx="10515600" cy="662940"/>
          </a:xfrm>
        </p:spPr>
        <p:txBody>
          <a:bodyPr>
            <a:noAutofit/>
          </a:bodyPr>
          <a:p>
            <a:r>
              <a:rPr lang="en-US" altLang="zh-CN" sz="4000">
                <a:latin typeface="Times New Roman" panose="02020603050405020304" charset="0"/>
                <a:cs typeface="Times New Roman" panose="02020603050405020304" charset="0"/>
              </a:rPr>
              <a:t>Motivation</a:t>
            </a:r>
            <a:endParaRPr lang="en-US" altLang="zh-CN" sz="4000">
              <a:latin typeface="Times New Roman" panose="02020603050405020304" charset="0"/>
              <a:cs typeface="Times New Roman" panose="02020603050405020304" charset="0"/>
            </a:endParaRPr>
          </a:p>
        </p:txBody>
      </p:sp>
      <p:sp>
        <p:nvSpPr>
          <p:cNvPr id="3" name="文本框 2"/>
          <p:cNvSpPr txBox="1"/>
          <p:nvPr userDrawn="1"/>
        </p:nvSpPr>
        <p:spPr>
          <a:xfrm>
            <a:off x="355600" y="6479540"/>
            <a:ext cx="9206865" cy="378460"/>
          </a:xfrm>
          <a:prstGeom prst="rect">
            <a:avLst/>
          </a:prstGeom>
        </p:spPr>
        <p:txBody>
          <a:bodyPr wrap="square" rtlCol="0">
            <a:noAutofit/>
          </a:bodyPr>
          <a:p>
            <a:r>
              <a:rPr lang="en-US" altLang="zh-CN" sz="1200">
                <a:solidFill>
                  <a:srgbClr val="7F7F7F"/>
                </a:solidFill>
                <a:latin typeface="Arial" panose="020B0604020202020204" pitchFamily="34" charset="0"/>
                <a:ea typeface="Arial" panose="020B0604020202020204" pitchFamily="34" charset="0"/>
                <a:cs typeface="Arial" panose="020B0604020202020204" pitchFamily="34" charset="0"/>
              </a:rPr>
              <a:t>[1] </a:t>
            </a:r>
            <a:r>
              <a:rPr lang="zh-CN" altLang="en-US" sz="1200">
                <a:solidFill>
                  <a:srgbClr val="7F7F7F"/>
                </a:solidFill>
                <a:latin typeface="Arial" panose="020B0604020202020204" pitchFamily="34" charset="0"/>
                <a:ea typeface="Arial" panose="020B0604020202020204" pitchFamily="34" charset="0"/>
                <a:cs typeface="Arial" panose="020B0604020202020204" pitchFamily="34" charset="0"/>
              </a:rPr>
              <a:t>C. Chen*, U. Jain*, et al., SoundSpaces: Audio-Visual Navigation in 3D Environments, ECCV 2020</a:t>
            </a:r>
            <a:endParaRPr lang="zh-CN" altLang="en-US" sz="1200">
              <a:solidFill>
                <a:srgbClr val="7F7F7F"/>
              </a:solidFill>
              <a:latin typeface="Arial" panose="020B0604020202020204" pitchFamily="34" charset="0"/>
              <a:ea typeface="Arial" panose="020B0604020202020204" pitchFamily="34" charset="0"/>
              <a:cs typeface="Arial" panose="020B0604020202020204" pitchFamily="34" charset="0"/>
            </a:endParaRPr>
          </a:p>
        </p:txBody>
      </p:sp>
      <p:sp>
        <p:nvSpPr>
          <p:cNvPr id="4" name="文本框 3"/>
          <p:cNvSpPr txBox="1"/>
          <p:nvPr userDrawn="1"/>
        </p:nvSpPr>
        <p:spPr>
          <a:xfrm>
            <a:off x="355600" y="1473200"/>
            <a:ext cx="11798935" cy="829945"/>
          </a:xfrm>
          <a:prstGeom prst="rect">
            <a:avLst/>
          </a:prstGeom>
        </p:spPr>
        <p:txBody>
          <a:bodyPr wrap="square" rtlCol="0">
            <a:noAutofit/>
          </a:bodyPr>
          <a:p>
            <a:r>
              <a:rPr lang="en-US" altLang="zh-CN" sz="2400">
                <a:latin typeface="Times New Roman" panose="02020603050405020304" charset="0"/>
                <a:cs typeface="Times New Roman" panose="02020603050405020304" charset="0"/>
                <a:sym typeface="+mn-ea"/>
              </a:rPr>
              <a:t>So</a:t>
            </a:r>
            <a:r>
              <a:rPr lang="en-US" altLang="zh-CN" sz="2400">
                <a:solidFill>
                  <a:schemeClr val="tx1"/>
                </a:solidFill>
                <a:latin typeface="Times New Roman" panose="02020603050405020304" charset="0"/>
                <a:cs typeface="Times New Roman" panose="02020603050405020304" charset="0"/>
              </a:rPr>
              <a:t>undSpaces</a:t>
            </a:r>
            <a:r>
              <a:rPr lang="en-US" altLang="zh-CN" sz="2400" baseline="30000">
                <a:solidFill>
                  <a:schemeClr val="tx1"/>
                </a:solidFill>
                <a:latin typeface="Times New Roman" panose="02020603050405020304" charset="0"/>
                <a:cs typeface="Times New Roman" panose="02020603050405020304" charset="0"/>
              </a:rPr>
              <a:t>[1]</a:t>
            </a:r>
            <a:r>
              <a:rPr lang="en-US" altLang="zh-CN" sz="2400">
                <a:solidFill>
                  <a:schemeClr val="tx1"/>
                </a:solidFill>
                <a:latin typeface="Times New Roman" panose="02020603050405020304" charset="0"/>
                <a:cs typeface="Times New Roman" panose="02020603050405020304" charset="0"/>
              </a:rPr>
              <a:t> is focus on audio-visual navigation problem in the acoustically clean or simple environment.</a:t>
            </a:r>
            <a:endParaRPr lang="en-US" altLang="zh-CN" sz="2400">
              <a:solidFill>
                <a:schemeClr val="tx1"/>
              </a:solidFill>
              <a:latin typeface="Times New Roman" panose="02020603050405020304" charset="0"/>
              <a:cs typeface="Times New Roman" panose="02020603050405020304" charset="0"/>
            </a:endParaRPr>
          </a:p>
        </p:txBody>
      </p:sp>
      <p:sp>
        <p:nvSpPr>
          <p:cNvPr id="5" name="文本框 4"/>
          <p:cNvSpPr txBox="1"/>
          <p:nvPr userDrawn="1"/>
        </p:nvSpPr>
        <p:spPr>
          <a:xfrm>
            <a:off x="355600" y="2513330"/>
            <a:ext cx="11334750" cy="1976120"/>
          </a:xfrm>
          <a:prstGeom prst="rect">
            <a:avLst/>
          </a:prstGeom>
        </p:spPr>
        <p:txBody>
          <a:bodyPr wrap="square" rtlCol="0">
            <a:noAutofit/>
          </a:bodyPr>
          <a:p>
            <a:r>
              <a:rPr lang="en-US" altLang="zh-CN" sz="2400">
                <a:latin typeface="Times New Roman" panose="02020603050405020304" charset="0"/>
                <a:cs typeface="Times New Roman" panose="02020603050405020304" charset="0"/>
              </a:rPr>
              <a:t>However, there are many situations different from the setting of SoundSpaces, which there are some non-target moving sounding objects in the scene:</a:t>
            </a:r>
            <a:endParaRPr lang="en-US" altLang="zh-CN" sz="2400">
              <a:latin typeface="Times New Roman" panose="02020603050405020304" charset="0"/>
              <a:cs typeface="Times New Roman" panose="02020603050405020304" charset="0"/>
            </a:endParaRPr>
          </a:p>
          <a:p>
            <a:r>
              <a:rPr lang="en-US" altLang="zh-CN" sz="2400">
                <a:solidFill>
                  <a:schemeClr val="bg1">
                    <a:lumMod val="65000"/>
                  </a:schemeClr>
                </a:solidFill>
                <a:latin typeface="Times New Roman" panose="02020603050405020304" charset="0"/>
                <a:cs typeface="Times New Roman" panose="02020603050405020304" charset="0"/>
              </a:rPr>
              <a:t>For example, a kettle in the kitchen beeps to tell the robot that the water is boiling, and the robot in the living room needs to navigate to the kitchen and turnoff the stove; while in the living room, two children are playing a game, chuckling loudly from time to time.</a:t>
            </a:r>
            <a:endParaRPr lang="en-US" altLang="zh-CN" sz="2400">
              <a:solidFill>
                <a:schemeClr val="bg1">
                  <a:lumMod val="65000"/>
                </a:schemeClr>
              </a:solidFill>
              <a:latin typeface="Times New Roman" panose="02020603050405020304" charset="0"/>
              <a:cs typeface="Times New Roman" panose="02020603050405020304" charset="0"/>
            </a:endParaRPr>
          </a:p>
        </p:txBody>
      </p:sp>
      <p:sp>
        <p:nvSpPr>
          <p:cNvPr id="12" name="文本框 11"/>
          <p:cNvSpPr txBox="1"/>
          <p:nvPr/>
        </p:nvSpPr>
        <p:spPr>
          <a:xfrm>
            <a:off x="355600" y="4712335"/>
            <a:ext cx="6658610" cy="1198880"/>
          </a:xfrm>
          <a:prstGeom prst="rect">
            <a:avLst/>
          </a:prstGeom>
          <a:noFill/>
        </p:spPr>
        <p:txBody>
          <a:bodyPr wrap="none" rtlCol="0" anchor="t">
            <a:spAutoFit/>
          </a:bodyPr>
          <a:p>
            <a:pPr algn="l"/>
            <a:r>
              <a:rPr lang="en-US" altLang="zh-CN" sz="2400">
                <a:latin typeface="Times New Roman" panose="02020603050405020304" charset="0"/>
                <a:cs typeface="Times New Roman" panose="02020603050405020304" charset="0"/>
                <a:sym typeface="+mn-ea"/>
              </a:rPr>
              <a:t>The limitation of existing navigation agent/training </a:t>
            </a:r>
            <a:endParaRPr lang="en-US" altLang="zh-CN" sz="2400">
              <a:latin typeface="Times New Roman" panose="02020603050405020304" charset="0"/>
              <a:cs typeface="Times New Roman" panose="02020603050405020304" charset="0"/>
              <a:sym typeface="+mn-ea"/>
            </a:endParaRPr>
          </a:p>
          <a:p>
            <a:pPr algn="l"/>
            <a:r>
              <a:rPr lang="en-US" altLang="zh-CN" sz="2400">
                <a:latin typeface="Times New Roman" panose="02020603050405020304" charset="0"/>
                <a:cs typeface="Times New Roman" panose="02020603050405020304" charset="0"/>
                <a:sym typeface="+mn-ea"/>
              </a:rPr>
              <a:t>environments: they cannot model non-target moving </a:t>
            </a:r>
            <a:endParaRPr lang="en-US" altLang="zh-CN" sz="2400">
              <a:latin typeface="Times New Roman" panose="02020603050405020304" charset="0"/>
              <a:cs typeface="Times New Roman" panose="02020603050405020304" charset="0"/>
              <a:sym typeface="+mn-ea"/>
            </a:endParaRPr>
          </a:p>
          <a:p>
            <a:pPr algn="l"/>
            <a:r>
              <a:rPr lang="en-US" altLang="zh-CN" sz="2400">
                <a:latin typeface="Times New Roman" panose="02020603050405020304" charset="0"/>
                <a:cs typeface="Times New Roman" panose="02020603050405020304" charset="0"/>
                <a:sym typeface="+mn-ea"/>
              </a:rPr>
              <a:t>sounding objects.</a:t>
            </a:r>
            <a:endParaRPr lang="en-US" altLang="zh-CN" sz="2400">
              <a:latin typeface="Times New Roman" panose="02020603050405020304" charset="0"/>
              <a:cs typeface="Times New Roman" panose="02020603050405020304" charset="0"/>
              <a:sym typeface="+mn-ea"/>
            </a:endParaRPr>
          </a:p>
        </p:txBody>
      </p:sp>
      <p:pic>
        <p:nvPicPr>
          <p:cNvPr id="6" name="图片 5" descr="titlefigV5-right-cropped"/>
          <p:cNvPicPr>
            <a:picLocks noChangeAspect="1"/>
          </p:cNvPicPr>
          <p:nvPr/>
        </p:nvPicPr>
        <p:blipFill>
          <a:blip r:embed="rId2"/>
          <a:stretch>
            <a:fillRect/>
          </a:stretch>
        </p:blipFill>
        <p:spPr>
          <a:xfrm>
            <a:off x="6972935" y="4494530"/>
            <a:ext cx="4686935" cy="1416685"/>
          </a:xfrm>
          <a:prstGeom prst="rect">
            <a:avLst/>
          </a:prstGeom>
        </p:spPr>
      </p:pic>
    </p:spTree>
    <p:custDataLst>
      <p:tags r:id="rId3"/>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2" name="标题 1"/>
          <p:cNvSpPr>
            <a:spLocks noGrp="1"/>
          </p:cNvSpPr>
          <p:nvPr>
            <p:ph type="title"/>
          </p:nvPr>
        </p:nvSpPr>
        <p:spPr>
          <a:xfrm>
            <a:off x="0" y="0"/>
            <a:ext cx="10515600" cy="662940"/>
          </a:xfrm>
        </p:spPr>
        <p:txBody>
          <a:bodyPr>
            <a:noAutofit/>
          </a:bodyPr>
          <a:p>
            <a:r>
              <a:rPr lang="en-US" altLang="zh-CN" sz="4000">
                <a:latin typeface="Times New Roman" panose="02020603050405020304" charset="0"/>
                <a:cs typeface="Times New Roman" panose="02020603050405020304" charset="0"/>
                <a:sym typeface="+mn-ea"/>
              </a:rPr>
              <a:t>Challenges</a:t>
            </a:r>
            <a:endParaRPr lang="en-US" altLang="zh-CN" sz="4000">
              <a:latin typeface="Times New Roman" panose="02020603050405020304" charset="0"/>
              <a:cs typeface="Times New Roman" panose="02020603050405020304" charset="0"/>
            </a:endParaRPr>
          </a:p>
        </p:txBody>
      </p:sp>
      <p:sp>
        <p:nvSpPr>
          <p:cNvPr id="4" name="文本框 3"/>
          <p:cNvSpPr txBox="1"/>
          <p:nvPr userDrawn="1"/>
        </p:nvSpPr>
        <p:spPr>
          <a:xfrm>
            <a:off x="482600" y="2162811"/>
            <a:ext cx="10802938" cy="1071563"/>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noAutofit/>
          </a:bodyPr>
          <a:p>
            <a:pPr algn="l">
              <a:buClrTx/>
              <a:buSzTx/>
              <a:buNone/>
            </a:pPr>
            <a:r>
              <a:rPr lang="en-US" altLang="zh-CN" sz="2400">
                <a:latin typeface="Times New Roman" panose="02020603050405020304" charset="0"/>
                <a:cs typeface="Times New Roman" panose="02020603050405020304" charset="0"/>
              </a:rPr>
              <a:t>Challenge 1: </a:t>
            </a:r>
            <a:endParaRPr lang="en-US" altLang="zh-CN" sz="2400">
              <a:latin typeface="Times New Roman" panose="02020603050405020304" charset="0"/>
              <a:cs typeface="Times New Roman" panose="02020603050405020304" charset="0"/>
            </a:endParaRPr>
          </a:p>
          <a:p>
            <a:pPr algn="l">
              <a:buClrTx/>
              <a:buSzTx/>
              <a:buNone/>
            </a:pPr>
            <a:r>
              <a:rPr lang="en-US" altLang="zh-CN" sz="2400">
                <a:latin typeface="Times New Roman" panose="02020603050405020304" charset="0"/>
                <a:cs typeface="Times New Roman" panose="02020603050405020304" charset="0"/>
              </a:rPr>
              <a:t>How to model non-target moving sounding objects in a simulator or reality?  There is no such setting that existed!</a:t>
            </a:r>
            <a:endParaRPr lang="en-US" altLang="zh-CN" sz="2400">
              <a:latin typeface="Times New Roman" panose="02020603050405020304" charset="0"/>
              <a:cs typeface="Times New Roman" panose="02020603050405020304" charset="0"/>
            </a:endParaRPr>
          </a:p>
        </p:txBody>
      </p:sp>
      <p:sp>
        <p:nvSpPr>
          <p:cNvPr id="13" name="文本框 12"/>
          <p:cNvSpPr txBox="1"/>
          <p:nvPr userDrawn="1"/>
        </p:nvSpPr>
        <p:spPr>
          <a:xfrm>
            <a:off x="482600" y="3962400"/>
            <a:ext cx="11324590" cy="1071880"/>
          </a:xfrm>
          <a:prstGeom prst="rect">
            <a:avLst/>
          </a:prstGeom>
        </p:spPr>
        <p:txBody>
          <a:bodyPr wrap="square" rtlCol="0">
            <a:noAutofit/>
          </a:bodyPr>
          <a:p>
            <a:r>
              <a:rPr lang="en-US" altLang="zh-CN" sz="2400">
                <a:latin typeface="Times New Roman" panose="02020603050405020304" charset="0"/>
                <a:cs typeface="Times New Roman" panose="02020603050405020304" charset="0"/>
              </a:rPr>
              <a:t>Challenge 2: </a:t>
            </a:r>
            <a:endParaRPr lang="en-US" altLang="zh-CN" sz="2400">
              <a:latin typeface="Times New Roman" panose="02020603050405020304" charset="0"/>
              <a:cs typeface="Times New Roman" panose="02020603050405020304" charset="0"/>
            </a:endParaRPr>
          </a:p>
          <a:p>
            <a:r>
              <a:rPr lang="en-US" altLang="zh-CN" sz="2400">
                <a:latin typeface="Times New Roman" panose="02020603050405020304" charset="0"/>
                <a:cs typeface="Times New Roman" panose="02020603050405020304" charset="0"/>
              </a:rPr>
              <a:t>Can an agent still find its way to the destination in an acoustically complex environment?  </a:t>
            </a:r>
            <a:endParaRPr lang="zh-CN" altLang="en-US" sz="2400">
              <a:latin typeface="Times New Roman" panose="02020603050405020304" charset="0"/>
              <a:cs typeface="Times New Roman" panose="02020603050405020304" charset="0"/>
            </a:endParaRPr>
          </a:p>
        </p:txBody>
      </p:sp>
    </p:spTree>
    <p:custDataLst>
      <p:tags r:id="rId2"/>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2" name="标题 1"/>
          <p:cNvSpPr>
            <a:spLocks noGrp="1"/>
          </p:cNvSpPr>
          <p:nvPr>
            <p:ph type="title"/>
          </p:nvPr>
        </p:nvSpPr>
        <p:spPr>
          <a:xfrm>
            <a:off x="0" y="0"/>
            <a:ext cx="5821680" cy="884555"/>
          </a:xfrm>
        </p:spPr>
        <p:txBody>
          <a:bodyPr/>
          <a:p>
            <a:r>
              <a:rPr lang="en-US" altLang="zh-CN" sz="4000">
                <a:latin typeface="Times New Roman" panose="02020603050405020304" charset="0"/>
                <a:cs typeface="Times New Roman" panose="02020603050405020304" charset="0"/>
                <a:sym typeface="+mn-ea"/>
              </a:rPr>
              <a:t>Our ideas</a:t>
            </a:r>
            <a:endParaRPr lang="en-US" altLang="zh-CN" sz="4000">
              <a:latin typeface="Times New Roman" panose="02020603050405020304" charset="0"/>
              <a:cs typeface="Times New Roman" panose="02020603050405020304" charset="0"/>
              <a:sym typeface="+mn-ea"/>
            </a:endParaRPr>
          </a:p>
        </p:txBody>
      </p:sp>
      <p:sp>
        <p:nvSpPr>
          <p:cNvPr id="4" name="文本占位符 3"/>
          <p:cNvSpPr>
            <a:spLocks noGrp="1"/>
          </p:cNvSpPr>
          <p:nvPr>
            <p:ph type="body" sz="half" idx="2"/>
          </p:nvPr>
        </p:nvSpPr>
        <p:spPr>
          <a:xfrm>
            <a:off x="208280" y="1246505"/>
            <a:ext cx="6567805" cy="4664075"/>
          </a:xfrm>
        </p:spPr>
        <p:txBody>
          <a:bodyPr>
            <a:noAutofit/>
          </a:bodyPr>
          <a:p>
            <a:pPr marL="0" indent="0">
              <a:buFont typeface="Arial" panose="020B0604020202020204" pitchFamily="34" charset="0"/>
              <a:buNone/>
            </a:pPr>
            <a:r>
              <a:rPr lang="en-US" altLang="zh-CN" sz="2400">
                <a:latin typeface="Times New Roman" panose="02020603050405020304" charset="0"/>
                <a:cs typeface="Times New Roman" panose="02020603050405020304" charset="0"/>
                <a:sym typeface="+mn-ea"/>
              </a:rPr>
              <a:t>How to model?</a:t>
            </a:r>
            <a:endParaRPr lang="en-US" altLang="zh-CN" sz="2400">
              <a:latin typeface="Times New Roman" panose="02020603050405020304" charset="0"/>
              <a:cs typeface="Times New Roman" panose="02020603050405020304" charset="0"/>
              <a:sym typeface="+mn-ea"/>
            </a:endParaRPr>
          </a:p>
          <a:p>
            <a:pPr marL="285750" indent="-285750">
              <a:buFont typeface="Arial" panose="020B0604020202020204" pitchFamily="34" charset="0"/>
              <a:buChar char="•"/>
            </a:pPr>
            <a:r>
              <a:rPr lang="en-US" sz="2400" b="1">
                <a:latin typeface="Times New Roman" panose="02020603050405020304" charset="0"/>
                <a:cs typeface="Times New Roman" panose="02020603050405020304" charset="0"/>
              </a:rPr>
              <a:t>Worst case strategy</a:t>
            </a:r>
            <a:r>
              <a:rPr lang="en-US" sz="2400">
                <a:latin typeface="Times New Roman" panose="02020603050405020304" charset="0"/>
                <a:cs typeface="Times New Roman" panose="02020603050405020304" charset="0"/>
              </a:rPr>
              <a:t>: Regard non-target sounding objects as deliberately embarrassing the robot. We called them sound attackers.</a:t>
            </a:r>
            <a:endParaRPr lang="en-US" sz="2400">
              <a:latin typeface="Times New Roman" panose="02020603050405020304" charset="0"/>
              <a:cs typeface="Times New Roman" panose="02020603050405020304" charset="0"/>
            </a:endParaRPr>
          </a:p>
          <a:p>
            <a:pPr marL="285750" indent="-285750">
              <a:buFont typeface="Arial" panose="020B0604020202020204" pitchFamily="34" charset="0"/>
              <a:buChar char="•"/>
            </a:pPr>
            <a:r>
              <a:rPr lang="en-US" sz="2400" b="1">
                <a:latin typeface="Times New Roman" panose="02020603050405020304" charset="0"/>
                <a:cs typeface="Times New Roman" panose="02020603050405020304" charset="0"/>
              </a:rPr>
              <a:t>Simplify</a:t>
            </a:r>
            <a:r>
              <a:rPr lang="en-US" sz="2400">
                <a:latin typeface="Times New Roman" panose="02020603050405020304" charset="0"/>
                <a:cs typeface="Times New Roman" panose="02020603050405020304" charset="0"/>
              </a:rPr>
              <a:t>: Only consider the simplest situation, one sound attacker.</a:t>
            </a:r>
            <a:endParaRPr lang="en-US" sz="2400">
              <a:latin typeface="Times New Roman" panose="02020603050405020304" charset="0"/>
              <a:cs typeface="Times New Roman" panose="02020603050405020304" charset="0"/>
            </a:endParaRPr>
          </a:p>
          <a:p>
            <a:pPr marL="285750" indent="-285750">
              <a:buFont typeface="Arial" panose="020B0604020202020204" pitchFamily="34" charset="0"/>
              <a:buChar char="•"/>
            </a:pPr>
            <a:r>
              <a:rPr lang="en-US" sz="2400" b="1">
                <a:latin typeface="Times New Roman" panose="02020603050405020304" charset="0"/>
                <a:cs typeface="Times New Roman" panose="02020603050405020304" charset="0"/>
              </a:rPr>
              <a:t>Zero-sum game</a:t>
            </a:r>
            <a:r>
              <a:rPr lang="en-US" sz="2400">
                <a:latin typeface="Times New Roman" panose="02020603050405020304" charset="0"/>
                <a:cs typeface="Times New Roman" panose="02020603050405020304" charset="0"/>
              </a:rPr>
              <a:t>: One agent, one sound attacker.</a:t>
            </a:r>
            <a:endParaRPr lang="en-US" sz="2400">
              <a:latin typeface="Times New Roman" panose="02020603050405020304" charset="0"/>
              <a:cs typeface="Times New Roman" panose="02020603050405020304" charset="0"/>
            </a:endParaRPr>
          </a:p>
          <a:p>
            <a:pPr marL="285750" indent="-285750">
              <a:buFont typeface="OpenSymbol" panose="05010000000000000000" charset="0"/>
              <a:buChar char="ü"/>
            </a:pPr>
            <a:endParaRPr lang="en-US" altLang="en-US" sz="2000">
              <a:latin typeface="Times New Roman" panose="02020603050405020304" charset="0"/>
              <a:cs typeface="Times New Roman" panose="02020603050405020304" charset="0"/>
              <a:sym typeface="+mn-ea"/>
            </a:endParaRPr>
          </a:p>
        </p:txBody>
      </p:sp>
      <p:pic>
        <p:nvPicPr>
          <p:cNvPr id="8" name="图片 7" descr="upload_post_object_v2_463370940"/>
          <p:cNvPicPr>
            <a:picLocks noChangeAspect="1"/>
          </p:cNvPicPr>
          <p:nvPr/>
        </p:nvPicPr>
        <p:blipFill>
          <a:blip r:embed="rId2"/>
          <a:stretch>
            <a:fillRect/>
          </a:stretch>
        </p:blipFill>
        <p:spPr>
          <a:xfrm>
            <a:off x="6727825" y="1863997"/>
            <a:ext cx="5415643" cy="3129643"/>
          </a:xfrm>
          <a:prstGeom prst="rect">
            <a:avLst/>
          </a:prstGeom>
        </p:spPr>
      </p:pic>
    </p:spTree>
    <p:custDataLst>
      <p:tags r:id="rId3"/>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2" name="标题 1"/>
          <p:cNvSpPr>
            <a:spLocks noGrp="1"/>
          </p:cNvSpPr>
          <p:nvPr>
            <p:ph type="title"/>
          </p:nvPr>
        </p:nvSpPr>
        <p:spPr>
          <a:xfrm>
            <a:off x="0" y="0"/>
            <a:ext cx="5821680" cy="884555"/>
          </a:xfrm>
        </p:spPr>
        <p:txBody>
          <a:bodyPr/>
          <a:p>
            <a:r>
              <a:rPr lang="en-US" altLang="zh-CN" sz="4000">
                <a:latin typeface="Times New Roman" panose="02020603050405020304" charset="0"/>
                <a:cs typeface="Times New Roman" panose="02020603050405020304" charset="0"/>
                <a:sym typeface="+mn-ea"/>
              </a:rPr>
              <a:t>Contributions</a:t>
            </a:r>
            <a:endParaRPr lang="en-US" altLang="zh-CN" sz="4000">
              <a:latin typeface="Times New Roman" panose="02020603050405020304" charset="0"/>
              <a:cs typeface="Times New Roman" panose="02020603050405020304" charset="0"/>
              <a:sym typeface="+mn-ea"/>
            </a:endParaRPr>
          </a:p>
        </p:txBody>
      </p:sp>
      <p:sp>
        <p:nvSpPr>
          <p:cNvPr id="4" name="文本占位符 3"/>
          <p:cNvSpPr>
            <a:spLocks noGrp="1"/>
          </p:cNvSpPr>
          <p:nvPr>
            <p:ph type="body" sz="half" idx="2"/>
          </p:nvPr>
        </p:nvSpPr>
        <p:spPr>
          <a:xfrm>
            <a:off x="262890" y="1900555"/>
            <a:ext cx="11666220" cy="1976120"/>
          </a:xfrm>
        </p:spPr>
        <p:txBody>
          <a:bodyPr>
            <a:noAutofit/>
          </a:bodyPr>
          <a:p>
            <a:pPr marL="285750" indent="-285750">
              <a:buFont typeface="Arial" panose="020B0604020202020204" pitchFamily="34" charset="0"/>
              <a:buChar char="•"/>
            </a:pPr>
            <a:r>
              <a:rPr lang="en-US" sz="2400">
                <a:latin typeface="Times New Roman" panose="02020603050405020304" charset="0"/>
                <a:cs typeface="Times New Roman" panose="02020603050405020304" charset="0"/>
              </a:rPr>
              <a:t>We construct a sound attacker for audio-visual navigation that aims to improve the agent’s robustness.</a:t>
            </a:r>
            <a:endParaRPr lang="en-US" sz="2400">
              <a:latin typeface="Times New Roman" panose="02020603050405020304" charset="0"/>
              <a:cs typeface="Times New Roman" panose="02020603050405020304" charset="0"/>
            </a:endParaRPr>
          </a:p>
          <a:p>
            <a:pPr marL="285750" indent="-285750">
              <a:buFont typeface="Arial" panose="020B0604020202020204" pitchFamily="34" charset="0"/>
              <a:buChar char="•"/>
            </a:pPr>
            <a:r>
              <a:rPr lang="en-US" sz="2400">
                <a:latin typeface="Times New Roman" panose="02020603050405020304" charset="0"/>
                <a:cs typeface="Times New Roman" panose="02020603050405020304" charset="0"/>
              </a:rPr>
              <a:t>We develop a joint training paradigm for the agent and the attacker.</a:t>
            </a:r>
            <a:endParaRPr lang="en-US" altLang="en-US" sz="2000">
              <a:latin typeface="Times New Roman" panose="02020603050405020304" charset="0"/>
              <a:cs typeface="Times New Roman" panose="02020603050405020304" charset="0"/>
              <a:sym typeface="+mn-ea"/>
            </a:endParaRPr>
          </a:p>
        </p:txBody>
      </p:sp>
    </p:spTree>
    <p:custDataLst>
      <p:tags r:id="rId2"/>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4" name="文本框 3"/>
          <p:cNvSpPr txBox="1"/>
          <p:nvPr userDrawn="1"/>
        </p:nvSpPr>
        <p:spPr>
          <a:xfrm>
            <a:off x="0" y="0"/>
            <a:ext cx="6245860" cy="760095"/>
          </a:xfrm>
          <a:prstGeom prst="rect">
            <a:avLst/>
          </a:prstGeom>
        </p:spPr>
        <p:txBody>
          <a:bodyPr wrap="square" rtlCol="0">
            <a:noAutofit/>
          </a:bodyPr>
          <a:p>
            <a:r>
              <a:rPr lang="en-US" altLang="zh-CN" sz="4000" b="1">
                <a:latin typeface="Times New Roman" panose="02020603050405020304" charset="0"/>
                <a:cs typeface="Times New Roman" panose="02020603050405020304" charset="0"/>
                <a:sym typeface="+mn-ea"/>
              </a:rPr>
              <a:t>Neural network model</a:t>
            </a:r>
            <a:endParaRPr lang="zh-CN" altLang="en-US" sz="4000" b="1">
              <a:latin typeface="Times New Roman" panose="02020603050405020304" charset="0"/>
              <a:cs typeface="Times New Roman" panose="02020603050405020304" charset="0"/>
            </a:endParaRPr>
          </a:p>
        </p:txBody>
      </p:sp>
      <p:pic>
        <p:nvPicPr>
          <p:cNvPr id="5" name="图片 4" descr="upload_post_object_v2_713580123"/>
          <p:cNvPicPr>
            <a:picLocks noChangeAspect="1"/>
          </p:cNvPicPr>
          <p:nvPr/>
        </p:nvPicPr>
        <p:blipFill>
          <a:blip r:embed="rId2"/>
          <a:stretch>
            <a:fillRect/>
          </a:stretch>
        </p:blipFill>
        <p:spPr>
          <a:xfrm>
            <a:off x="2313305" y="1208405"/>
            <a:ext cx="7769540" cy="3672000"/>
          </a:xfrm>
          <a:prstGeom prst="rect">
            <a:avLst/>
          </a:prstGeom>
        </p:spPr>
      </p:pic>
      <mc:AlternateContent xmlns:mc="http://schemas.openxmlformats.org/markup-compatibility/2006">
        <mc:Choice xmlns:a14="http://schemas.microsoft.com/office/drawing/2010/main" Requires="a14">
          <p:sp>
            <p:nvSpPr>
              <p:cNvPr id="6" name="文本框 5"/>
              <p:cNvSpPr txBox="1"/>
              <p:nvPr userDrawn="1"/>
            </p:nvSpPr>
            <p:spPr>
              <a:xfrm>
                <a:off x="110490" y="4885055"/>
                <a:ext cx="12116435" cy="1062990"/>
              </a:xfrm>
              <a:prstGeom prst="rect">
                <a:avLst/>
              </a:prstGeom>
            </p:spPr>
            <p:txBody>
              <a:bodyPr wrap="square" rtlCol="0">
                <a:noAutofit/>
              </a:bodyPr>
              <a:p>
                <a:pPr algn="l"/>
                <a:r>
                  <a:rPr lang="en-US" altLang="zh-CN" sz="2400">
                    <a:latin typeface="Times New Roman" panose="02020603050405020304" charset="0"/>
                    <a:cs typeface="Times New Roman" panose="02020603050405020304" charset="0"/>
                    <a:sym typeface="+mn-ea"/>
                  </a:rPr>
                  <a:t>The agent and the sound attacker first encode observations and learn state representation  </a:t>
                </a:r>
                <a14:m>
                  <m:oMath xmlns:m="http://schemas.openxmlformats.org/officeDocument/2006/math">
                    <m:sSub>
                      <m:sSubPr>
                        <m:ctrlPr>
                          <a:rPr lang="en-US" altLang="zh-CN" sz="2400" i="1">
                            <a:latin typeface="Cambria Math" panose="02040503050406030204" charset="0"/>
                            <a:cs typeface="Cambria Math" panose="02040503050406030204" charset="0"/>
                          </a:rPr>
                        </m:ctrlPr>
                      </m:sSubPr>
                      <m:e>
                        <m:r>
                          <a:rPr lang="en-US" altLang="zh-CN" sz="2400" i="1">
                            <a:latin typeface="Cambria Math" panose="02040503050406030204" charset="0"/>
                            <a:cs typeface="Cambria Math" panose="02040503050406030204" charset="0"/>
                          </a:rPr>
                          <m:t>𝑠</m:t>
                        </m:r>
                      </m:e>
                      <m:sub>
                        <m:r>
                          <a:rPr lang="en-US" altLang="zh-CN" sz="2400" i="1">
                            <a:latin typeface="Cambria Math" panose="02040503050406030204" charset="0"/>
                            <a:cs typeface="Cambria Math" panose="02040503050406030204" charset="0"/>
                          </a:rPr>
                          <m:t>𝑡</m:t>
                        </m:r>
                      </m:sub>
                    </m:sSub>
                  </m:oMath>
                </a14:m>
                <a:r>
                  <a:rPr lang="en-US" altLang="zh-CN" sz="2400">
                    <a:latin typeface="Times New Roman" panose="02020603050405020304" charset="0"/>
                    <a:cs typeface="Times New Roman" panose="02020603050405020304" charset="0"/>
                    <a:sym typeface="+mn-ea"/>
                  </a:rPr>
                  <a:t> respectively. Then,  </a:t>
                </a:r>
                <a14:m>
                  <m:oMath xmlns:m="http://schemas.openxmlformats.org/officeDocument/2006/math">
                    <m:sSub>
                      <m:sSubPr>
                        <m:ctrlPr>
                          <a:rPr lang="en-US" altLang="zh-CN" sz="2400" i="1">
                            <a:latin typeface="Cambria Math" panose="02040503050406030204" charset="0"/>
                            <a:cs typeface="Cambria Math" panose="02040503050406030204" charset="0"/>
                          </a:rPr>
                        </m:ctrlPr>
                      </m:sSubPr>
                      <m:e>
                        <m:r>
                          <a:rPr lang="en-US" altLang="zh-CN" sz="2400" i="1">
                            <a:latin typeface="Cambria Math" panose="02040503050406030204" charset="0"/>
                            <a:cs typeface="Cambria Math" panose="02040503050406030204" charset="0"/>
                          </a:rPr>
                          <m:t>𝑠</m:t>
                        </m:r>
                      </m:e>
                      <m:sub>
                        <m:r>
                          <a:rPr lang="en-US" altLang="zh-CN" sz="2400" i="1">
                            <a:latin typeface="Cambria Math" panose="02040503050406030204" charset="0"/>
                            <a:cs typeface="Cambria Math" panose="02040503050406030204" charset="0"/>
                          </a:rPr>
                          <m:t>𝑡</m:t>
                        </m:r>
                      </m:sub>
                    </m:sSub>
                  </m:oMath>
                </a14:m>
                <a:r>
                  <a:rPr lang="en-US" altLang="zh-CN" sz="2400">
                    <a:latin typeface="Times New Roman" panose="02020603050405020304" charset="0"/>
                    <a:cs typeface="Times New Roman" panose="02020603050405020304" charset="0"/>
                    <a:sym typeface="+mn-ea"/>
                  </a:rPr>
                  <a:t> are fed to actor</a:t>
                </a:r>
                <a:r>
                  <a:rPr lang="zh-CN" altLang="en-US" sz="2400">
                    <a:latin typeface="Times New Roman" panose="02020603050405020304" charset="0"/>
                    <a:cs typeface="Times New Roman" panose="02020603050405020304" charset="0"/>
                    <a:sym typeface="+mn-ea"/>
                  </a:rPr>
                  <a:t>-</a:t>
                </a:r>
                <a:r>
                  <a:rPr lang="en-US" altLang="zh-CN" sz="2400">
                    <a:latin typeface="Times New Roman" panose="02020603050405020304" charset="0"/>
                    <a:cs typeface="Times New Roman" panose="02020603050405020304" charset="0"/>
                    <a:sym typeface="+mn-ea"/>
                  </a:rPr>
                  <a:t>critic networks, which predict the next action  </a:t>
                </a:r>
                <a14:m>
                  <m:oMath xmlns:m="http://schemas.openxmlformats.org/officeDocument/2006/math">
                    <m:sSubSup>
                      <m:sSubSupPr>
                        <m:ctrlPr>
                          <a:rPr lang="en-US" altLang="zh-CN" sz="2400" i="1">
                            <a:latin typeface="Cambria Math" panose="02040503050406030204" charset="0"/>
                            <a:cs typeface="Cambria Math" panose="02040503050406030204" charset="0"/>
                          </a:rPr>
                        </m:ctrlPr>
                      </m:sSubSupPr>
                      <m:e>
                        <m:r>
                          <a:rPr lang="en-US" altLang="zh-CN" sz="2400" i="1">
                            <a:latin typeface="Cambria Math" panose="02040503050406030204" charset="0"/>
                            <a:cs typeface="Cambria Math" panose="02040503050406030204" charset="0"/>
                          </a:rPr>
                          <m:t>𝑎</m:t>
                        </m:r>
                      </m:e>
                      <m:sub>
                        <m:r>
                          <a:rPr lang="en-US" altLang="zh-CN" sz="2400" i="1">
                            <a:latin typeface="Cambria Math" panose="02040503050406030204" charset="0"/>
                            <a:cs typeface="Cambria Math" panose="02040503050406030204" charset="0"/>
                          </a:rPr>
                          <m:t>𝑡</m:t>
                        </m:r>
                      </m:sub>
                      <m:sup>
                        <m:r>
                          <a:rPr lang="en-US" altLang="zh-CN" sz="2400" i="1">
                            <a:latin typeface="Cambria Math" panose="02040503050406030204" charset="0"/>
                            <a:ea typeface="MS Mincho" panose="02020609040205080304" charset="-128"/>
                            <a:cs typeface="Cambria Math" panose="02040503050406030204" charset="0"/>
                          </a:rPr>
                          <m:t>𝜔</m:t>
                        </m:r>
                      </m:sup>
                    </m:sSubSup>
                  </m:oMath>
                </a14:m>
                <a:r>
                  <a:rPr lang="en-US" altLang="zh-CN" sz="2400">
                    <a:latin typeface="Times New Roman" panose="02020603050405020304" charset="0"/>
                    <a:cs typeface="Times New Roman" panose="02020603050405020304" charset="0"/>
                    <a:sym typeface="+mn-ea"/>
                  </a:rPr>
                  <a:t> and  </a:t>
                </a:r>
                <a14:m>
                  <m:oMath xmlns:m="http://schemas.openxmlformats.org/officeDocument/2006/math">
                    <m:sSubSup>
                      <m:sSubSupPr>
                        <m:ctrlPr>
                          <a:rPr lang="en-US" altLang="zh-CN" sz="2400" i="1">
                            <a:latin typeface="Cambria Math" panose="02040503050406030204" charset="0"/>
                            <a:cs typeface="Cambria Math" panose="02040503050406030204" charset="0"/>
                          </a:rPr>
                        </m:ctrlPr>
                      </m:sSubSupPr>
                      <m:e>
                        <m:r>
                          <a:rPr lang="en-US" altLang="zh-CN" sz="2400" i="1">
                            <a:latin typeface="Cambria Math" panose="02040503050406030204" charset="0"/>
                            <a:cs typeface="Cambria Math" panose="02040503050406030204" charset="0"/>
                          </a:rPr>
                          <m:t>𝑎</m:t>
                        </m:r>
                      </m:e>
                      <m:sub>
                        <m:r>
                          <a:rPr lang="en-US" altLang="zh-CN" sz="2400" i="1">
                            <a:latin typeface="Cambria Math" panose="02040503050406030204" charset="0"/>
                            <a:cs typeface="Cambria Math" panose="02040503050406030204" charset="0"/>
                          </a:rPr>
                          <m:t>𝑡</m:t>
                        </m:r>
                      </m:sub>
                      <m:sup>
                        <m:r>
                          <a:rPr lang="en-US" altLang="zh-CN" sz="2400" i="1">
                            <a:latin typeface="Cambria Math" panose="02040503050406030204" charset="0"/>
                            <a:ea typeface="MS Mincho" panose="02020609040205080304" charset="-128"/>
                            <a:cs typeface="Cambria Math" panose="02040503050406030204" charset="0"/>
                          </a:rPr>
                          <m:t>𝜈</m:t>
                        </m:r>
                      </m:sup>
                    </m:sSubSup>
                  </m:oMath>
                </a14:m>
                <a:r>
                  <a:rPr lang="en-US" altLang="zh-CN" sz="2400">
                    <a:latin typeface="Times New Roman" panose="02020603050405020304" charset="0"/>
                    <a:cs typeface="Times New Roman" panose="02020603050405020304" charset="0"/>
                    <a:sym typeface="+mn-ea"/>
                  </a:rPr>
                  <a:t> . </a:t>
                </a:r>
                <a:endParaRPr lang="en-US" altLang="zh-CN" sz="2400">
                  <a:latin typeface="Times New Roman" panose="02020603050405020304" charset="0"/>
                  <a:cs typeface="Times New Roman" panose="02020603050405020304" charset="0"/>
                  <a:sym typeface="+mn-ea"/>
                </a:endParaRPr>
              </a:p>
            </p:txBody>
          </p:sp>
        </mc:Choice>
        <mc:Fallback>
          <p:sp>
            <p:nvSpPr>
              <p:cNvPr id="6" name="文本框 5"/>
              <p:cNvSpPr txBox="1">
                <a:spLocks noRot="1" noChangeAspect="1" noMove="1" noResize="1" noEditPoints="1" noAdjustHandles="1" noChangeArrowheads="1" noChangeShapeType="1" noTextEdit="1"/>
              </p:cNvSpPr>
              <p:nvPr userDrawn="1"/>
            </p:nvSpPr>
            <p:spPr>
              <a:xfrm>
                <a:off x="110490" y="4885055"/>
                <a:ext cx="12116435" cy="1062990"/>
              </a:xfrm>
              <a:prstGeom prst="rect">
                <a:avLst/>
              </a:prstGeom>
              <a:blipFill rotWithShape="1">
                <a:blip r:embed="rId3"/>
                <a:stretch>
                  <a:fillRect/>
                </a:stretch>
              </a:blipFill>
            </p:spPr>
            <p:txBody>
              <a:bodyPr/>
              <a:lstStyle/>
              <a:p>
                <a:r>
                  <a:rPr lang="zh-CN" altLang="en-US">
                    <a:noFill/>
                  </a:rPr>
                  <a:t> </a:t>
                </a:r>
              </a:p>
            </p:txBody>
          </p:sp>
        </mc:Fallback>
      </mc:AlternateContent>
    </p:spTree>
    <p:custDataLst>
      <p:tags r:id="rId4"/>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6" name="文本框 5"/>
          <p:cNvSpPr txBox="1"/>
          <p:nvPr userDrawn="1"/>
        </p:nvSpPr>
        <p:spPr>
          <a:xfrm>
            <a:off x="0" y="0"/>
            <a:ext cx="4842510" cy="771525"/>
          </a:xfrm>
          <a:prstGeom prst="rect">
            <a:avLst/>
          </a:prstGeom>
        </p:spPr>
        <p:txBody>
          <a:bodyPr wrap="square" rtlCol="0">
            <a:noAutofit/>
          </a:bodyPr>
          <a:p>
            <a:r>
              <a:rPr lang="en-US" altLang="zh-CN" sz="4000" b="1">
                <a:solidFill>
                  <a:srgbClr val="000000"/>
                </a:solidFill>
                <a:latin typeface="Times New Roman" panose="02020603050405020304" charset="0"/>
                <a:cs typeface="Times New Roman" panose="02020603050405020304" charset="0"/>
              </a:rPr>
              <a:t>Experiment Setup</a:t>
            </a:r>
            <a:endParaRPr lang="en-US" altLang="zh-CN" sz="4000" b="1">
              <a:solidFill>
                <a:srgbClr val="000000"/>
              </a:solidFill>
              <a:latin typeface="Times New Roman" panose="02020603050405020304" charset="0"/>
              <a:cs typeface="Times New Roman" panose="02020603050405020304" charset="0"/>
            </a:endParaRPr>
          </a:p>
        </p:txBody>
      </p:sp>
      <p:sp>
        <p:nvSpPr>
          <p:cNvPr id="7" name="文本框 6"/>
          <p:cNvSpPr txBox="1"/>
          <p:nvPr/>
        </p:nvSpPr>
        <p:spPr>
          <a:xfrm>
            <a:off x="273050" y="771525"/>
            <a:ext cx="11596370" cy="2306955"/>
          </a:xfrm>
          <a:prstGeom prst="rect">
            <a:avLst/>
          </a:prstGeom>
          <a:noFill/>
        </p:spPr>
        <p:txBody>
          <a:bodyPr wrap="square" rtlCol="0" anchor="t">
            <a:spAutoFit/>
          </a:bodyPr>
          <a:p>
            <a:r>
              <a:rPr sz="2400" b="1">
                <a:latin typeface="Times New Roman" panose="02020603050405020304" charset="0"/>
                <a:cs typeface="Times New Roman" panose="02020603050405020304" charset="0"/>
              </a:rPr>
              <a:t>Baselines:</a:t>
            </a:r>
            <a:endParaRPr sz="2400" b="1">
              <a:latin typeface="Times New Roman" panose="02020603050405020304" charset="0"/>
              <a:cs typeface="Times New Roman" panose="02020603050405020304" charset="0"/>
            </a:endParaRPr>
          </a:p>
          <a:p>
            <a:pPr marL="342900" indent="-342900">
              <a:buFont typeface="Arial" panose="020B0604020202020204" pitchFamily="34" charset="0"/>
              <a:buChar char="•"/>
            </a:pPr>
            <a:r>
              <a:rPr sz="2400" b="1">
                <a:latin typeface="Times New Roman" panose="02020603050405020304" charset="0"/>
                <a:cs typeface="Times New Roman" panose="02020603050405020304" charset="0"/>
              </a:rPr>
              <a:t>Random</a:t>
            </a:r>
            <a:r>
              <a:rPr sz="2400">
                <a:latin typeface="Times New Roman" panose="02020603050405020304" charset="0"/>
                <a:cs typeface="Times New Roman" panose="02020603050405020304" charset="0"/>
              </a:rPr>
              <a:t>: A random policy that uniformly samples one of three actions. </a:t>
            </a:r>
            <a:endParaRPr sz="2400">
              <a:latin typeface="Times New Roman" panose="02020603050405020304" charset="0"/>
              <a:cs typeface="Times New Roman" panose="02020603050405020304" charset="0"/>
            </a:endParaRPr>
          </a:p>
          <a:p>
            <a:pPr marL="342900" indent="-342900">
              <a:buFont typeface="Arial" panose="020B0604020202020204" pitchFamily="34" charset="0"/>
              <a:buChar char="•"/>
            </a:pPr>
            <a:r>
              <a:rPr sz="2400" b="1">
                <a:latin typeface="Times New Roman" panose="02020603050405020304" charset="0"/>
                <a:cs typeface="Times New Roman" panose="02020603050405020304" charset="0"/>
              </a:rPr>
              <a:t>AVN</a:t>
            </a:r>
            <a:r>
              <a:rPr sz="2400" baseline="30000">
                <a:latin typeface="Times New Roman" panose="02020603050405020304" charset="0"/>
                <a:cs typeface="Times New Roman" panose="02020603050405020304" charset="0"/>
              </a:rPr>
              <a:t>[1]</a:t>
            </a:r>
            <a:r>
              <a:rPr sz="2400">
                <a:latin typeface="Times New Roman" panose="02020603050405020304" charset="0"/>
                <a:cs typeface="Times New Roman" panose="02020603050405020304" charset="0"/>
              </a:rPr>
              <a:t>: An audiovisual embodied navigation trained in an environment without sound intervention. </a:t>
            </a:r>
            <a:endParaRPr sz="2400">
              <a:latin typeface="Times New Roman" panose="02020603050405020304" charset="0"/>
              <a:cs typeface="Times New Roman" panose="02020603050405020304" charset="0"/>
            </a:endParaRPr>
          </a:p>
          <a:p>
            <a:pPr marL="342900" indent="-342900">
              <a:buFont typeface="Arial" panose="020B0604020202020204" pitchFamily="34" charset="0"/>
              <a:buChar char="•"/>
            </a:pPr>
            <a:r>
              <a:rPr sz="2400" b="1">
                <a:latin typeface="Times New Roman" panose="02020603050405020304" charset="0"/>
                <a:cs typeface="Times New Roman" panose="02020603050405020304" charset="0"/>
              </a:rPr>
              <a:t>SA-MDP</a:t>
            </a:r>
            <a:r>
              <a:rPr sz="2400" baseline="30000">
                <a:latin typeface="Times New Roman" panose="02020603050405020304" charset="0"/>
                <a:cs typeface="Times New Roman" panose="02020603050405020304" charset="0"/>
              </a:rPr>
              <a:t>[2]</a:t>
            </a:r>
            <a:r>
              <a:rPr sz="2400">
                <a:latin typeface="Times New Roman" panose="02020603050405020304" charset="0"/>
                <a:cs typeface="Times New Roman" panose="02020603050405020304" charset="0"/>
              </a:rPr>
              <a:t>: We adopt its idea but only intervene state of the sound input and do not process the visual information.</a:t>
            </a:r>
            <a:endParaRPr sz="2400">
              <a:latin typeface="Times New Roman" panose="02020603050405020304" charset="0"/>
              <a:cs typeface="Times New Roman" panose="02020603050405020304" charset="0"/>
            </a:endParaRPr>
          </a:p>
        </p:txBody>
      </p:sp>
      <p:sp>
        <p:nvSpPr>
          <p:cNvPr id="8" name="文本框 7"/>
          <p:cNvSpPr txBox="1"/>
          <p:nvPr/>
        </p:nvSpPr>
        <p:spPr>
          <a:xfrm>
            <a:off x="273050" y="6356350"/>
            <a:ext cx="9361805" cy="460375"/>
          </a:xfrm>
          <a:prstGeom prst="rect">
            <a:avLst/>
          </a:prstGeom>
          <a:noFill/>
        </p:spPr>
        <p:txBody>
          <a:bodyPr wrap="none" rtlCol="0" anchor="t">
            <a:spAutoFit/>
          </a:bodyPr>
          <a:p>
            <a:pPr algn="l"/>
            <a:r>
              <a:rPr lang="en-US" altLang="zh-CN" sz="1200">
                <a:solidFill>
                  <a:srgbClr val="7F7F7F"/>
                </a:solidFill>
                <a:latin typeface="Arial" panose="020B0604020202020204" pitchFamily="34" charset="0"/>
                <a:ea typeface="Arial" panose="020B0604020202020204" pitchFamily="34" charset="0"/>
                <a:cs typeface="Arial" panose="020B0604020202020204" pitchFamily="34" charset="0"/>
                <a:sym typeface="+mn-ea"/>
              </a:rPr>
              <a:t>[1] </a:t>
            </a:r>
            <a:r>
              <a:rPr lang="zh-CN" altLang="en-US" sz="1200">
                <a:solidFill>
                  <a:srgbClr val="7F7F7F"/>
                </a:solidFill>
                <a:latin typeface="Arial" panose="020B0604020202020204" pitchFamily="34" charset="0"/>
                <a:ea typeface="Arial" panose="020B0604020202020204" pitchFamily="34" charset="0"/>
                <a:cs typeface="Arial" panose="020B0604020202020204" pitchFamily="34" charset="0"/>
                <a:sym typeface="+mn-ea"/>
              </a:rPr>
              <a:t>C. Chen*, U. Jain*, et al., SoundSpaces: Audio-Visual Navigation in 3D Environments, ECCV 2020</a:t>
            </a:r>
            <a:endParaRPr lang="zh-CN" altLang="en-US" sz="1200">
              <a:solidFill>
                <a:srgbClr val="7F7F7F"/>
              </a:solidFill>
              <a:latin typeface="Arial" panose="020B0604020202020204" pitchFamily="34" charset="0"/>
              <a:ea typeface="Arial" panose="020B0604020202020204" pitchFamily="34" charset="0"/>
              <a:cs typeface="Arial" panose="020B0604020202020204" pitchFamily="34" charset="0"/>
              <a:sym typeface="+mn-ea"/>
            </a:endParaRPr>
          </a:p>
          <a:p>
            <a:pPr algn="l">
              <a:buClrTx/>
              <a:buSzTx/>
              <a:buFontTx/>
            </a:pPr>
            <a:r>
              <a:rPr lang="zh-CN" altLang="en-US" sz="1200">
                <a:solidFill>
                  <a:srgbClr val="7F7F7F"/>
                </a:solidFill>
                <a:latin typeface="Arial" panose="020B0604020202020204" pitchFamily="34" charset="0"/>
                <a:ea typeface="Arial" panose="020B0604020202020204" pitchFamily="34" charset="0"/>
                <a:cs typeface="Arial" panose="020B0604020202020204" pitchFamily="34" charset="0"/>
              </a:rPr>
              <a:t>[2]</a:t>
            </a:r>
            <a:r>
              <a:rPr lang="en-US" altLang="zh-CN" sz="1200">
                <a:solidFill>
                  <a:srgbClr val="7F7F7F"/>
                </a:solidFill>
                <a:latin typeface="Arial" panose="020B0604020202020204" pitchFamily="34" charset="0"/>
                <a:ea typeface="Arial" panose="020B0604020202020204" pitchFamily="34" charset="0"/>
                <a:cs typeface="Arial" panose="020B0604020202020204" pitchFamily="34" charset="0"/>
              </a:rPr>
              <a:t> </a:t>
            </a:r>
            <a:r>
              <a:rPr lang="zh-CN" altLang="en-US" sz="1200">
                <a:solidFill>
                  <a:srgbClr val="7F7F7F"/>
                </a:solidFill>
                <a:latin typeface="Arial" panose="020B0604020202020204" pitchFamily="34" charset="0"/>
                <a:ea typeface="Arial" panose="020B0604020202020204" pitchFamily="34" charset="0"/>
                <a:cs typeface="Arial" panose="020B0604020202020204" pitchFamily="34" charset="0"/>
              </a:rPr>
              <a:t>H. </a:t>
            </a:r>
            <a:r>
              <a:rPr lang="en-US" altLang="zh-CN" sz="1200">
                <a:solidFill>
                  <a:srgbClr val="7F7F7F"/>
                </a:solidFill>
                <a:latin typeface="Arial" panose="020B0604020202020204" pitchFamily="34" charset="0"/>
                <a:ea typeface="Arial" panose="020B0604020202020204" pitchFamily="34" charset="0"/>
                <a:cs typeface="Arial" panose="020B0604020202020204" pitchFamily="34" charset="0"/>
              </a:rPr>
              <a:t>Zhang, H. Chen, et al., Robust deep reinforcement learning against adversarial perturbations on state observations, NeurIPS 2020</a:t>
            </a:r>
            <a:endParaRPr lang="en-US" altLang="zh-CN" sz="1200">
              <a:solidFill>
                <a:srgbClr val="7F7F7F"/>
              </a:solidFill>
              <a:latin typeface="Arial" panose="020B0604020202020204" pitchFamily="34" charset="0"/>
              <a:ea typeface="Arial" panose="020B0604020202020204" pitchFamily="34" charset="0"/>
              <a:cs typeface="Arial" panose="020B0604020202020204" pitchFamily="34" charset="0"/>
            </a:endParaRPr>
          </a:p>
        </p:txBody>
      </p:sp>
      <p:sp>
        <p:nvSpPr>
          <p:cNvPr id="12" name="文本框 11"/>
          <p:cNvSpPr txBox="1"/>
          <p:nvPr/>
        </p:nvSpPr>
        <p:spPr>
          <a:xfrm>
            <a:off x="273050" y="3193415"/>
            <a:ext cx="7800975" cy="2676525"/>
          </a:xfrm>
          <a:prstGeom prst="rect">
            <a:avLst/>
          </a:prstGeom>
          <a:noFill/>
        </p:spPr>
        <p:txBody>
          <a:bodyPr wrap="square" rtlCol="0">
            <a:spAutoFit/>
          </a:bodyPr>
          <a:p>
            <a:pPr indent="0">
              <a:buFont typeface="Arial" panose="020B0604020202020204" pitchFamily="34" charset="0"/>
              <a:buNone/>
            </a:pPr>
            <a:r>
              <a:rPr lang="en-US" altLang="zh-CN" sz="2400" b="1">
                <a:solidFill>
                  <a:srgbClr val="000000"/>
                </a:solidFill>
                <a:latin typeface="Times New Roman" panose="02020603050405020304" charset="0"/>
                <a:cs typeface="Times New Roman" panose="02020603050405020304" charset="0"/>
                <a:sym typeface="+mn-ea"/>
              </a:rPr>
              <a:t>Metrics :</a:t>
            </a:r>
            <a:endParaRPr lang="en-US" altLang="zh-CN" sz="2400" b="1">
              <a:solidFill>
                <a:srgbClr val="000000"/>
              </a:solidFill>
              <a:latin typeface="Times New Roman" panose="02020603050405020304" charset="0"/>
              <a:cs typeface="Times New Roman" panose="02020603050405020304" charset="0"/>
              <a:sym typeface="+mn-ea"/>
            </a:endParaRPr>
          </a:p>
          <a:p>
            <a:pPr marL="342900" indent="-342900">
              <a:buFont typeface="Arial" panose="020B0604020202020204" pitchFamily="34" charset="0"/>
              <a:buChar char="•"/>
            </a:pPr>
            <a:r>
              <a:rPr lang="en-US" altLang="zh-CN" sz="2400" b="1">
                <a:solidFill>
                  <a:srgbClr val="000000"/>
                </a:solidFill>
                <a:latin typeface="Times New Roman" panose="02020603050405020304" charset="0"/>
                <a:cs typeface="Times New Roman" panose="02020603050405020304" charset="0"/>
                <a:sym typeface="+mn-ea"/>
              </a:rPr>
              <a:t>SPL: </a:t>
            </a:r>
            <a:r>
              <a:rPr lang="en-US" altLang="zh-CN" sz="2400">
                <a:solidFill>
                  <a:srgbClr val="000000"/>
                </a:solidFill>
                <a:latin typeface="Times New Roman" panose="02020603050405020304" charset="0"/>
                <a:cs typeface="Times New Roman" panose="02020603050405020304" charset="0"/>
                <a:sym typeface="+mn-ea"/>
              </a:rPr>
              <a:t>Success weighted by Path Length</a:t>
            </a:r>
            <a:endParaRPr lang="en-US" altLang="zh-CN" sz="2400">
              <a:solidFill>
                <a:srgbClr val="000000"/>
              </a:solidFill>
              <a:latin typeface="Times New Roman" panose="02020603050405020304" charset="0"/>
              <a:cs typeface="Times New Roman" panose="02020603050405020304" charset="0"/>
              <a:sym typeface="+mn-ea"/>
            </a:endParaRPr>
          </a:p>
          <a:p>
            <a:pPr marL="342900" indent="-342900">
              <a:buFont typeface="Arial" panose="020B0604020202020204" pitchFamily="34" charset="0"/>
              <a:buChar char="•"/>
            </a:pPr>
            <a:r>
              <a:rPr lang="en-US" altLang="zh-CN" sz="2400" b="1">
                <a:solidFill>
                  <a:srgbClr val="000000"/>
                </a:solidFill>
                <a:latin typeface="Times New Roman" panose="02020603050405020304" charset="0"/>
                <a:cs typeface="Times New Roman" panose="02020603050405020304" charset="0"/>
                <a:sym typeface="+mn-ea"/>
              </a:rPr>
              <a:t>R</a:t>
            </a:r>
            <a:r>
              <a:rPr lang="en-US" altLang="zh-CN" sz="2400" b="1" baseline="-25000">
                <a:solidFill>
                  <a:srgbClr val="000000"/>
                </a:solidFill>
                <a:latin typeface="Times New Roman" panose="02020603050405020304" charset="0"/>
                <a:cs typeface="Times New Roman" panose="02020603050405020304" charset="0"/>
                <a:sym typeface="+mn-ea"/>
              </a:rPr>
              <a:t>mean</a:t>
            </a:r>
            <a:r>
              <a:rPr lang="en-US" altLang="zh-CN" sz="2400" b="1">
                <a:solidFill>
                  <a:srgbClr val="000000"/>
                </a:solidFill>
                <a:latin typeface="Times New Roman" panose="02020603050405020304" charset="0"/>
                <a:cs typeface="Times New Roman" panose="02020603050405020304" charset="0"/>
                <a:sym typeface="+mn-ea"/>
              </a:rPr>
              <a:t>:</a:t>
            </a:r>
            <a:r>
              <a:rPr lang="en-US" altLang="zh-CN" sz="2400">
                <a:solidFill>
                  <a:srgbClr val="000000"/>
                </a:solidFill>
                <a:latin typeface="Times New Roman" panose="02020603050405020304" charset="0"/>
                <a:cs typeface="Times New Roman" panose="02020603050405020304" charset="0"/>
                <a:sym typeface="+mn-ea"/>
              </a:rPr>
              <a:t> stands for average episode reward of agent</a:t>
            </a:r>
            <a:endParaRPr lang="en-US" altLang="zh-CN" sz="2400">
              <a:solidFill>
                <a:srgbClr val="000000"/>
              </a:solidFill>
              <a:latin typeface="Times New Roman" panose="02020603050405020304" charset="0"/>
              <a:cs typeface="Times New Roman" panose="02020603050405020304" charset="0"/>
              <a:sym typeface="+mn-ea"/>
            </a:endParaRPr>
          </a:p>
          <a:p>
            <a:pPr marL="342900" indent="-342900">
              <a:buFont typeface="Arial" panose="020B0604020202020204" pitchFamily="34" charset="0"/>
              <a:buChar char="•"/>
            </a:pPr>
            <a:r>
              <a:rPr lang="en-US" altLang="zh-CN" sz="2400" b="1">
                <a:solidFill>
                  <a:srgbClr val="000000"/>
                </a:solidFill>
                <a:latin typeface="Times New Roman" panose="02020603050405020304" charset="0"/>
                <a:cs typeface="Times New Roman" panose="02020603050405020304" charset="0"/>
                <a:sym typeface="+mn-ea"/>
              </a:rPr>
              <a:t>SSPL:</a:t>
            </a:r>
            <a:r>
              <a:rPr lang="en-US" altLang="zh-CN" sz="2400">
                <a:solidFill>
                  <a:srgbClr val="000000"/>
                </a:solidFill>
                <a:latin typeface="Times New Roman" panose="02020603050405020304" charset="0"/>
                <a:cs typeface="Times New Roman" panose="02020603050405020304" charset="0"/>
                <a:sym typeface="+mn-ea"/>
              </a:rPr>
              <a:t> Soft Success weighted by Path Length</a:t>
            </a:r>
            <a:endParaRPr lang="en-US" altLang="zh-CN" sz="2400">
              <a:solidFill>
                <a:srgbClr val="000000"/>
              </a:solidFill>
              <a:latin typeface="Times New Roman" panose="02020603050405020304" charset="0"/>
              <a:cs typeface="Times New Roman" panose="02020603050405020304" charset="0"/>
              <a:sym typeface="+mn-ea"/>
            </a:endParaRPr>
          </a:p>
          <a:p>
            <a:pPr marL="342900" indent="-342900">
              <a:buFont typeface="Arial" panose="020B0604020202020204" pitchFamily="34" charset="0"/>
              <a:buChar char="•"/>
            </a:pPr>
            <a:r>
              <a:rPr lang="en-US" altLang="zh-CN" sz="2400" b="1">
                <a:solidFill>
                  <a:srgbClr val="000000"/>
                </a:solidFill>
                <a:latin typeface="Times New Roman" panose="02020603050405020304" charset="0"/>
                <a:cs typeface="Times New Roman" panose="02020603050405020304" charset="0"/>
                <a:sym typeface="+mn-ea"/>
              </a:rPr>
              <a:t>SR:  </a:t>
            </a:r>
            <a:r>
              <a:rPr lang="en-US" altLang="zh-CN" sz="2400">
                <a:solidFill>
                  <a:srgbClr val="000000"/>
                </a:solidFill>
                <a:latin typeface="Times New Roman" panose="02020603050405020304" charset="0"/>
                <a:cs typeface="Times New Roman" panose="02020603050405020304" charset="0"/>
                <a:sym typeface="+mn-ea"/>
              </a:rPr>
              <a:t>Success Rate</a:t>
            </a:r>
            <a:endParaRPr lang="en-US" altLang="zh-CN" sz="2400">
              <a:solidFill>
                <a:srgbClr val="000000"/>
              </a:solidFill>
              <a:latin typeface="Times New Roman" panose="02020603050405020304" charset="0"/>
              <a:cs typeface="Times New Roman" panose="02020603050405020304" charset="0"/>
              <a:sym typeface="+mn-ea"/>
            </a:endParaRPr>
          </a:p>
          <a:p>
            <a:pPr marL="342900" indent="-342900">
              <a:buFont typeface="Arial" panose="020B0604020202020204" pitchFamily="34" charset="0"/>
              <a:buChar char="•"/>
            </a:pPr>
            <a:r>
              <a:rPr lang="en-US" altLang="zh-CN" sz="2400" b="1">
                <a:solidFill>
                  <a:srgbClr val="000000"/>
                </a:solidFill>
                <a:latin typeface="Times New Roman" panose="02020603050405020304" charset="0"/>
                <a:cs typeface="Times New Roman" panose="02020603050405020304" charset="0"/>
                <a:sym typeface="+mn-ea"/>
              </a:rPr>
              <a:t>DTG: </a:t>
            </a:r>
            <a:r>
              <a:rPr lang="en-US" altLang="zh-CN" sz="2400">
                <a:solidFill>
                  <a:srgbClr val="000000"/>
                </a:solidFill>
                <a:latin typeface="Times New Roman" panose="02020603050405020304" charset="0"/>
                <a:cs typeface="Times New Roman" panose="02020603050405020304" charset="0"/>
                <a:sym typeface="+mn-ea"/>
              </a:rPr>
              <a:t>average Distance To Goal</a:t>
            </a:r>
            <a:endParaRPr lang="en-US" altLang="zh-CN" sz="2400">
              <a:solidFill>
                <a:srgbClr val="000000"/>
              </a:solidFill>
              <a:latin typeface="Times New Roman" panose="02020603050405020304" charset="0"/>
              <a:cs typeface="Times New Roman" panose="02020603050405020304" charset="0"/>
              <a:sym typeface="+mn-ea"/>
            </a:endParaRPr>
          </a:p>
          <a:p>
            <a:pPr marL="342900" indent="-342900">
              <a:buFont typeface="Arial" panose="020B0604020202020204" pitchFamily="34" charset="0"/>
              <a:buChar char="•"/>
            </a:pPr>
            <a:r>
              <a:rPr lang="en-US" altLang="zh-CN" sz="2400" b="1">
                <a:solidFill>
                  <a:srgbClr val="000000"/>
                </a:solidFill>
                <a:latin typeface="Times New Roman" panose="02020603050405020304" charset="0"/>
                <a:cs typeface="Times New Roman" panose="02020603050405020304" charset="0"/>
                <a:sym typeface="+mn-ea"/>
              </a:rPr>
              <a:t>NDTG: </a:t>
            </a:r>
            <a:r>
              <a:rPr lang="en-US" altLang="zh-CN" sz="2400">
                <a:solidFill>
                  <a:srgbClr val="000000"/>
                </a:solidFill>
                <a:latin typeface="Times New Roman" panose="02020603050405020304" charset="0"/>
                <a:cs typeface="Times New Roman" panose="02020603050405020304" charset="0"/>
                <a:sym typeface="+mn-ea"/>
              </a:rPr>
              <a:t>Normalized average Distance To Goal</a:t>
            </a:r>
            <a:endParaRPr lang="en-US" altLang="zh-CN" sz="2400">
              <a:solidFill>
                <a:srgbClr val="000000"/>
              </a:solidFill>
              <a:latin typeface="Times New Roman" panose="02020603050405020304" charset="0"/>
              <a:cs typeface="Times New Roman" panose="02020603050405020304" charset="0"/>
              <a:sym typeface="+mn-ea"/>
            </a:endParaRPr>
          </a:p>
        </p:txBody>
      </p:sp>
    </p:spTree>
    <p:custDataLst>
      <p:tags r:id="rId2"/>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6" name="文本框 5"/>
          <p:cNvSpPr txBox="1"/>
          <p:nvPr userDrawn="1"/>
        </p:nvSpPr>
        <p:spPr>
          <a:xfrm>
            <a:off x="0" y="0"/>
            <a:ext cx="5211445" cy="777240"/>
          </a:xfrm>
          <a:prstGeom prst="rect">
            <a:avLst/>
          </a:prstGeom>
        </p:spPr>
        <p:txBody>
          <a:bodyPr wrap="square" rtlCol="0">
            <a:noAutofit/>
          </a:bodyPr>
          <a:p>
            <a:r>
              <a:rPr lang="en-US" altLang="zh-CN" sz="4000" b="1">
                <a:solidFill>
                  <a:srgbClr val="000000"/>
                </a:solidFill>
                <a:latin typeface="Times New Roman" panose="02020603050405020304" charset="0"/>
                <a:cs typeface="Times New Roman" panose="02020603050405020304" charset="0"/>
              </a:rPr>
              <a:t>Demos </a:t>
            </a:r>
            <a:r>
              <a:rPr lang="en-US" altLang="zh-CN" sz="2000">
                <a:latin typeface="Times New Roman" panose="02020603050405020304" charset="0"/>
                <a:cs typeface="Times New Roman" panose="02020603050405020304" charset="0"/>
                <a:sym typeface="+mn-ea"/>
              </a:rPr>
              <a:t> </a:t>
            </a:r>
            <a:endParaRPr lang="en-US" altLang="zh-CN" sz="2000">
              <a:latin typeface="Times New Roman" panose="02020603050405020304" charset="0"/>
              <a:cs typeface="Times New Roman" panose="02020603050405020304" charset="0"/>
              <a:sym typeface="+mn-ea"/>
            </a:endParaRPr>
          </a:p>
        </p:txBody>
      </p:sp>
      <p:sp>
        <p:nvSpPr>
          <p:cNvPr id="5" name="文本框 4"/>
          <p:cNvSpPr txBox="1"/>
          <p:nvPr/>
        </p:nvSpPr>
        <p:spPr>
          <a:xfrm>
            <a:off x="6559550" y="5946140"/>
            <a:ext cx="1148080" cy="368300"/>
          </a:xfrm>
          <a:prstGeom prst="rect">
            <a:avLst/>
          </a:prstGeom>
          <a:noFill/>
        </p:spPr>
        <p:txBody>
          <a:bodyPr wrap="none" rtlCol="0">
            <a:spAutoFit/>
          </a:bodyPr>
          <a:p>
            <a:r>
              <a:rPr lang="en-US" altLang="zh-CN"/>
              <a:t>4x Speed</a:t>
            </a:r>
            <a:endParaRPr lang="en-US" altLang="zh-CN"/>
          </a:p>
        </p:txBody>
      </p:sp>
      <p:sp>
        <p:nvSpPr>
          <p:cNvPr id="3" name="文本框 2"/>
          <p:cNvSpPr txBox="1"/>
          <p:nvPr/>
        </p:nvSpPr>
        <p:spPr>
          <a:xfrm>
            <a:off x="2595880" y="1468755"/>
            <a:ext cx="6604635" cy="460375"/>
          </a:xfrm>
          <a:prstGeom prst="rect">
            <a:avLst/>
          </a:prstGeom>
          <a:noFill/>
        </p:spPr>
        <p:txBody>
          <a:bodyPr wrap="none" rtlCol="0" anchor="t">
            <a:spAutoFit/>
          </a:bodyPr>
          <a:p>
            <a:r>
              <a:rPr lang="en-US" altLang="zh-CN" sz="2400">
                <a:latin typeface="Times New Roman" panose="02020603050405020304" charset="0"/>
                <a:cs typeface="Times New Roman" panose="02020603050405020304" charset="0"/>
                <a:sym typeface="+mn-ea"/>
              </a:rPr>
              <a:t>This is a demo on Replica in the clean environment. </a:t>
            </a:r>
            <a:endParaRPr lang="en-US" altLang="zh-CN" sz="2400">
              <a:latin typeface="Times New Roman" panose="02020603050405020304" charset="0"/>
              <a:cs typeface="Times New Roman" panose="02020603050405020304" charset="0"/>
              <a:sym typeface="+mn-ea"/>
            </a:endParaRPr>
          </a:p>
        </p:txBody>
      </p:sp>
      <p:pic>
        <p:nvPicPr>
          <p:cNvPr id="7" name="2-SAAVN-simple-replica">
            <a:hlinkClick r:id="" action="ppaction://media"/>
          </p:cNvPr>
          <p:cNvPicPr/>
          <p:nvPr>
            <a:videoFile r:link="rId2"/>
            <p:extLst>
              <p:ext uri="{DAA4B4D4-6D71-4841-9C94-3DE7FCFB9230}">
                <p14:media xmlns:p14="http://schemas.microsoft.com/office/powerpoint/2010/main" r:embed="rId3"/>
              </p:ext>
            </p:extLst>
            <p:custDataLst>
              <p:tags r:id="rId4"/>
            </p:custDataLst>
          </p:nvPr>
        </p:nvPicPr>
        <p:blipFill>
          <a:blip r:embed="rId5"/>
          <a:stretch>
            <a:fillRect/>
          </a:stretch>
        </p:blipFill>
        <p:spPr>
          <a:xfrm>
            <a:off x="1905000" y="1929130"/>
            <a:ext cx="8382000" cy="3288665"/>
          </a:xfrm>
          <a:prstGeom prst="rect">
            <a:avLst/>
          </a:prstGeom>
        </p:spPr>
      </p:pic>
    </p:spTree>
    <p:custDataLst>
      <p:tags r:id="rId6"/>
    </p:custDataLst>
  </p:cSld>
  <p:clrMapOvr>
    <a:masterClrMapping/>
  </p:clrMapOvr>
  <p:timing>
    <p:tnLst>
      <p:par>
        <p:cTn id="1" dur="indefinite" restart="never" nodeType="tmRoot">
          <p:childTnLst>
            <p:video fullScrn="0">
              <p:cMediaNode>
                <p:cTn id="2" fill="hold" display="1">
                  <p:stCondLst>
                    <p:cond delay="indefinite"/>
                  </p:stCondLst>
                  <p:endCondLst>
                    <p:cond evt="onNext">
                      <p:tgtEl>
                        <p:sldTgt/>
                      </p:tgtEl>
                    </p:cond>
                    <p:cond evt="onPrev">
                      <p:tgtEl>
                        <p:sldTgt/>
                      </p:tgtEl>
                    </p:cond>
                  </p:endCondLst>
                </p:cTn>
                <p:tgtEl>
                  <p:spTgt spid="7"/>
                </p:tgtEl>
              </p:cMediaNode>
            </p:video>
            <p:seq concurrent="1" nextAc="seek">
              <p:cTn id="3" restart="whenNotActive" fill="hold" evtFilter="cancelBubble" nodeType="interactiveSeq">
                <p:stCondLst>
                  <p:cond evt="onClick" delay="0">
                    <p:tgtEl>
                      <p:spTgt spid="7"/>
                    </p:tgtEl>
                  </p:cond>
                </p:stCondLst>
                <p:endSync evt="end" delay="0">
                  <p:rtn val="all"/>
                </p:endSync>
                <p:childTnLst>
                  <p:par>
                    <p:cTn id="4" fill="hold">
                      <p:stCondLst>
                        <p:cond delay="0"/>
                      </p:stCondLst>
                      <p:childTnLst>
                        <p:par>
                          <p:cTn id="5" fill="hold">
                            <p:stCondLst>
                              <p:cond delay="0"/>
                            </p:stCondLst>
                            <p:childTnLst>
                              <p:par>
                                <p:cTn id="6" presetID="2" presetClass="mediacall" presetSubtype="0" fill="hold" nodeType="clickEffect">
                                  <p:stCondLst>
                                    <p:cond delay="0"/>
                                  </p:stCondLst>
                                  <p:childTnLst>
                                    <p:cmd type="call" cmd="togglePause">
                                      <p:cBhvr additive="base">
                                        <p:cTn id="7"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2.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63.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64.xml><?xml version="1.0" encoding="utf-8"?>
<p:tagLst xmlns:p="http://schemas.openxmlformats.org/presentationml/2006/main">
  <p:tag name="KSO_WM_TEMPLATE_CATEGORY" val="custom"/>
  <p:tag name="KSO_WM_TEMPLATE_INDEX" val="20188976"/>
  <p:tag name="KSO_WM_TAG_VERSION" val="1.0"/>
  <p:tag name="KSO_WM_UNIT_TYPE" val="a"/>
  <p:tag name="KSO_WM_UNIT_INDEX" val="1"/>
  <p:tag name="KSO_WM_UNIT_LAYERLEVEL" val="1"/>
  <p:tag name="KSO_WM_UNIT_VALUE" val="10"/>
  <p:tag name="KSO_WM_UNIT_ISCONTENTSTITLE" val="0"/>
  <p:tag name="KSO_WM_UNIT_HIGHLIGHT" val="0"/>
  <p:tag name="KSO_WM_UNIT_COMPATIBLE" val="0"/>
  <p:tag name="KSO_WM_UNIT_CLEAR" val="0"/>
  <p:tag name="KSO_WM_BEAUTIFY_FLAG" val="#wm#"/>
  <p:tag name="KSO_WM_UNIT_ID" val="custom20188976_1*a*1"/>
  <p:tag name="KSO_WM_UNIT_PRESET_TEXT" val="活动策划提案模板"/>
</p:tagLst>
</file>

<file path=ppt/tags/tag65.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66.xml><?xml version="1.0" encoding="utf-8"?>
<p:tagLst xmlns:p="http://schemas.openxmlformats.org/presentationml/2006/main">
  <p:tag name="KSO_WM_BEAUTIFY_FLAG" val="#wm#"/>
  <p:tag name="KSO_WM_TEMPLATE_CATEGORY" val="custom"/>
  <p:tag name="KSO_WM_TEMPLATE_INDEX" val="20205081"/>
</p:tagLst>
</file>

<file path=ppt/tags/tag67.xml><?xml version="1.0" encoding="utf-8"?>
<p:tagLst xmlns:p="http://schemas.openxmlformats.org/presentationml/2006/main">
  <p:tag name="KSO_WM_BEAUTIFY_FLAG" val="#wm#"/>
  <p:tag name="KSO_WM_TEMPLATE_CATEGORY" val="custom"/>
  <p:tag name="KSO_WM_TEMPLATE_INDEX" val="20205081"/>
</p:tagLst>
</file>

<file path=ppt/tags/tag68.xml><?xml version="1.0" encoding="utf-8"?>
<p:tagLst xmlns:p="http://schemas.openxmlformats.org/presentationml/2006/main">
  <p:tag name="KSO_WM_BEAUTIFY_FLAG" val="#wm#"/>
  <p:tag name="KSO_WM_TEMPLATE_CATEGORY" val="custom"/>
  <p:tag name="KSO_WM_TEMPLATE_INDEX" val="20205081"/>
</p:tagLst>
</file>

<file path=ppt/tags/tag69.xml><?xml version="1.0" encoding="utf-8"?>
<p:tagLst xmlns:p="http://schemas.openxmlformats.org/presentationml/2006/main">
  <p:tag name="KSO_WM_BEAUTIFY_FLAG" val="#wm#"/>
  <p:tag name="KSO_WM_TEMPLATE_CATEGORY" val="custom"/>
  <p:tag name="KSO_WM_TEMPLATE_INDEX" val="20205081"/>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BEAUTIFY_FLAG" val="#wm#"/>
  <p:tag name="KSO_WM_TEMPLATE_CATEGORY" val="custom"/>
  <p:tag name="KSO_WM_TEMPLATE_INDEX" val="20205081"/>
</p:tagLst>
</file>

<file path=ppt/tags/tag71.xml><?xml version="1.0" encoding="utf-8"?>
<p:tagLst xmlns:p="http://schemas.openxmlformats.org/presentationml/2006/main">
  <p:tag name="KSO_WM_BEAUTIFY_FLAG" val="#wm#"/>
  <p:tag name="KSO_WM_TEMPLATE_CATEGORY" val="custom"/>
  <p:tag name="KSO_WM_TEMPLATE_INDEX" val="20205081"/>
</p:tagLst>
</file>

<file path=ppt/tags/tag72.xml><?xml version="1.0" encoding="utf-8"?>
<p:tagLst xmlns:p="http://schemas.openxmlformats.org/presentationml/2006/main">
  <p:tag name="KSO_WM_MEDIACOVER_FLAG" val="1"/>
  <p:tag name="KSO_WM_UNIT_MEDIACOVER_BTN_STATE" val="1"/>
</p:tagLst>
</file>

<file path=ppt/tags/tag73.xml><?xml version="1.0" encoding="utf-8"?>
<p:tagLst xmlns:p="http://schemas.openxmlformats.org/presentationml/2006/main">
  <p:tag name="KSO_WM_BEAUTIFY_FLAG" val="#wm#"/>
  <p:tag name="KSO_WM_TEMPLATE_CATEGORY" val="custom"/>
  <p:tag name="KSO_WM_TEMPLATE_INDEX" val="20205081"/>
</p:tagLst>
</file>

<file path=ppt/tags/tag74.xml><?xml version="1.0" encoding="utf-8"?>
<p:tagLst xmlns:p="http://schemas.openxmlformats.org/presentationml/2006/main">
  <p:tag name="KSO_WM_MEDIACOVER_FLAG" val="1"/>
  <p:tag name="KSO_WM_UNIT_MEDIACOVER_BTN_STATE" val="1"/>
</p:tagLst>
</file>

<file path=ppt/tags/tag75.xml><?xml version="1.0" encoding="utf-8"?>
<p:tagLst xmlns:p="http://schemas.openxmlformats.org/presentationml/2006/main">
  <p:tag name="KSO_WM_BEAUTIFY_FLAG" val="#wm#"/>
  <p:tag name="KSO_WM_TEMPLATE_CATEGORY" val="custom"/>
  <p:tag name="KSO_WM_TEMPLATE_INDEX" val="20205081"/>
</p:tagLst>
</file>

<file path=ppt/tags/tag76.xml><?xml version="1.0" encoding="utf-8"?>
<p:tagLst xmlns:p="http://schemas.openxmlformats.org/presentationml/2006/main">
  <p:tag name="KSO_WM_BEAUTIFY_FLAG" val="#wm#"/>
  <p:tag name="KSO_WM_TEMPLATE_CATEGORY" val="custom"/>
  <p:tag name="KSO_WM_TEMPLATE_INDEX" val="20205081"/>
</p:tagLst>
</file>

<file path=ppt/tags/tag77.xml><?xml version="1.0" encoding="utf-8"?>
<p:tagLst xmlns:p="http://schemas.openxmlformats.org/presentationml/2006/main">
  <p:tag name="KSO_WM_BEAUTIFY_FLAG" val="#wm#"/>
  <p:tag name="KSO_WM_TEMPLATE_CATEGORY" val="custom"/>
  <p:tag name="KSO_WM_TEMPLATE_INDEX" val="20205081"/>
</p:tagLst>
</file>

<file path=ppt/tags/tag78.xml><?xml version="1.0" encoding="utf-8"?>
<p:tagLst xmlns:p="http://schemas.openxmlformats.org/presentationml/2006/main">
  <p:tag name="KSO_WM_BEAUTIFY_FLAG" val="#wm#"/>
  <p:tag name="KSO_WM_TEMPLATE_CATEGORY" val="custom"/>
  <p:tag name="KSO_WM_TEMPLATE_INDEX" val="20205081"/>
</p:tagLst>
</file>

<file path=ppt/tags/tag79.xml><?xml version="1.0" encoding="utf-8"?>
<p:tagLst xmlns:p="http://schemas.openxmlformats.org/presentationml/2006/main">
  <p:tag name="KSO_WM_BEAUTIFY_FLAG" val="#wm#"/>
  <p:tag name="KSO_WM_TEMPLATE_CATEGORY" val="custom"/>
  <p:tag name="KSO_WM_TEMPLATE_INDEX" val="20205081"/>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BEAUTIFY_FLAG" val="#wm#"/>
  <p:tag name="KSO_WM_TEMPLATE_CATEGORY" val="custom"/>
  <p:tag name="KSO_WM_TEMPLATE_INDEX" val="20205081"/>
</p:tagLst>
</file>

<file path=ppt/tags/tag81.xml><?xml version="1.0" encoding="utf-8"?>
<p:tagLst xmlns:p="http://schemas.openxmlformats.org/presentationml/2006/main">
  <p:tag name="KSO_WM_BEAUTIFY_FLAG" val="#wm#"/>
  <p:tag name="KSO_WM_TEMPLATE_CATEGORY" val="custom"/>
  <p:tag name="KSO_WM_TEMPLATE_INDEX" val="20205081"/>
</p:tagLst>
</file>

<file path=ppt/tags/tag82.xml><?xml version="1.0" encoding="utf-8"?>
<p:tagLst xmlns:p="http://schemas.openxmlformats.org/presentationml/2006/main">
  <p:tag name="KSO_WM_BEAUTIFY_FLAG" val="#wm#"/>
  <p:tag name="KSO_WM_TEMPLATE_CATEGORY" val="custom"/>
  <p:tag name="KSO_WM_TEMPLATE_INDEX" val="20205081"/>
</p:tagLst>
</file>

<file path=ppt/tags/tag83.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84.xml><?xml version="1.0" encoding="utf-8"?>
<p:tagLst xmlns:p="http://schemas.openxmlformats.org/presentationml/2006/main">
  <p:tag name="COMMONDATA" val="eyJoZGlkIjoiMDY3MzRiODA0NjgzOWUwYTQzNWNmZjdhMmFiODhkNmIifQ=="/>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微软雅黑"/>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微软雅黑"/>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4353</Words>
  <Application>WPS 演示</Application>
  <PresentationFormat>宽屏</PresentationFormat>
  <Paragraphs>130</Paragraphs>
  <Slides>18</Slides>
  <Notes>4</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18</vt:i4>
      </vt:variant>
    </vt:vector>
  </HeadingPairs>
  <TitlesOfParts>
    <vt:vector size="30" baseType="lpstr">
      <vt:lpstr>Arial</vt:lpstr>
      <vt:lpstr>宋体</vt:lpstr>
      <vt:lpstr>Wingdings</vt:lpstr>
      <vt:lpstr>Wingdings</vt:lpstr>
      <vt:lpstr>OpenSymbol</vt:lpstr>
      <vt:lpstr>微软雅黑</vt:lpstr>
      <vt:lpstr>黑体</vt:lpstr>
      <vt:lpstr>Times New Roman</vt:lpstr>
      <vt:lpstr>Cambria Math</vt:lpstr>
      <vt:lpstr>MS Mincho</vt:lpstr>
      <vt:lpstr>Arial Unicode MS</vt:lpstr>
      <vt:lpstr>Office 主题​​</vt:lpstr>
      <vt:lpstr>PowerPoint 演示文稿</vt:lpstr>
      <vt:lpstr>Sound Adversarial Audio-Visual Navigation</vt:lpstr>
      <vt:lpstr>Motivation</vt:lpstr>
      <vt:lpstr>Challenges</vt:lpstr>
      <vt:lpstr>Our ideas</vt:lpstr>
      <vt:lpstr>Contributions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Sound Adversarial  Audio-Visual Navigation</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2017310769</cp:lastModifiedBy>
  <cp:revision>192</cp:revision>
  <dcterms:created xsi:type="dcterms:W3CDTF">2022-08-31T06:25:16Z</dcterms:created>
  <dcterms:modified xsi:type="dcterms:W3CDTF">2022-08-31T06:25:16Z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2052-11.1.0.10702</vt:lpwstr>
  </property>
  <property fmtid="{D5CDD505-2E9C-101B-9397-08002B2CF9AE}" pid="3" name="ICV">
    <vt:lpwstr>04BA6930044D4AE8BA1C3885F2E49561</vt:lpwstr>
  </property>
</Properties>
</file>