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mp4" ContentType="video/mp4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9"/>
  </p:notesMasterIdLst>
  <p:handoutMasterIdLst>
    <p:handoutMasterId r:id="rId20"/>
  </p:handoutMasterIdLst>
  <p:sldIdLst>
    <p:sldId id="256" r:id="rId2"/>
    <p:sldId id="257" r:id="rId3"/>
    <p:sldId id="258" r:id="rId4"/>
    <p:sldId id="262" r:id="rId5"/>
    <p:sldId id="290" r:id="rId6"/>
    <p:sldId id="356" r:id="rId7"/>
    <p:sldId id="326" r:id="rId8"/>
    <p:sldId id="336" r:id="rId9"/>
    <p:sldId id="302" r:id="rId10"/>
    <p:sldId id="345" r:id="rId11"/>
    <p:sldId id="346" r:id="rId12"/>
    <p:sldId id="349" r:id="rId13"/>
    <p:sldId id="350" r:id="rId14"/>
    <p:sldId id="309" r:id="rId15"/>
    <p:sldId id="313" r:id="rId16"/>
    <p:sldId id="320" r:id="rId17"/>
    <p:sldId id="344" r:id="rId18"/>
  </p:sldIdLst>
  <p:sldSz cx="12192000" cy="6858000"/>
  <p:notesSz cx="7104063" cy="10234613"/>
  <p:custDataLst>
    <p:tags r:id="rId21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yyf" initials="y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E9E9F3"/>
    <a:srgbClr val="262686"/>
    <a:srgbClr val="B2B2B2"/>
    <a:srgbClr val="202020"/>
    <a:srgbClr val="323232"/>
    <a:srgbClr val="CC3300"/>
    <a:srgbClr val="CC0000"/>
    <a:srgbClr val="FF3300"/>
    <a:srgbClr val="99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2278" autoAdjust="0"/>
    <p:restoredTop sz="94660"/>
  </p:normalViewPr>
  <p:slideViewPr>
    <p:cSldViewPr snapToGrid="0" showGuides="1">
      <p:cViewPr varScale="1">
        <p:scale>
          <a:sx n="73" d="100"/>
          <a:sy n="73" d="100"/>
        </p:scale>
        <p:origin x="732" y="96"/>
      </p:cViewPr>
      <p:guideLst>
        <p:guide orient="horz" pos="2160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2000" cy="720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tags" Target="tags/tag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commentAuthors" Target="commentAuthor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8290" cy="51349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45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4023812" y="0"/>
            <a:ext cx="3078290" cy="51349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45"/>
            </a:lvl1pPr>
          </a:lstStyle>
          <a:p>
            <a:fld id="{0F9B84EA-7D68-4D60-9CB1-D50884785D1C}" type="datetimeFigureOut">
              <a:rPr lang="zh-CN" altLang="en-US" smtClean="0"/>
              <a:t>2022/10/31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9720804"/>
            <a:ext cx="3078290" cy="51349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45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4023812" y="9720804"/>
            <a:ext cx="3078290" cy="51349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45"/>
            </a:lvl1pPr>
          </a:lstStyle>
          <a:p>
            <a:fld id="{8D4E0FC9-F1F8-4FAE-9988-3BA365CFD46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8163" cy="5127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4024313" y="0"/>
            <a:ext cx="3078162" cy="5127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6C8D182-E4C8-4120-9249-FC9774456FFA}" type="datetimeFigureOut">
              <a:rPr lang="zh-CN" altLang="en-US" smtClean="0"/>
              <a:t>2022/10/31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482600" y="1279525"/>
            <a:ext cx="6140450" cy="34544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711200" y="4926013"/>
            <a:ext cx="5683250" cy="402907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9721850"/>
            <a:ext cx="3078163" cy="5127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4024313" y="9721850"/>
            <a:ext cx="3078162" cy="5127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5D0DACE-38E0-42D2-9336-2B707D34BC6D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5D0DACE-38E0-42D2-9336-2B707D34BC6D}" type="slidenum">
              <a:rPr lang="zh-CN" altLang="en-US" smtClean="0"/>
              <a:t>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5D0DACE-38E0-42D2-9336-2B707D34BC6D}" type="slidenum">
              <a:rPr lang="zh-CN" altLang="en-US" smtClean="0"/>
              <a:t>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5D0DACE-38E0-42D2-9336-2B707D34BC6D}" type="slidenum">
              <a:rPr lang="zh-CN" altLang="en-US" smtClean="0"/>
              <a:t>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5D0DACE-38E0-42D2-9336-2B707D34BC6D}" type="slidenum">
              <a:rPr lang="zh-CN" altLang="en-US" smtClean="0"/>
              <a:t>16</a:t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 hasCustomPrompt="1"/>
          </p:nvPr>
        </p:nvSpPr>
        <p:spPr>
          <a:xfrm>
            <a:off x="1524000" y="1322962"/>
            <a:ext cx="9144000" cy="2187001"/>
          </a:xfrm>
        </p:spPr>
        <p:txBody>
          <a:bodyPr anchor="b">
            <a:normAutofit/>
          </a:bodyPr>
          <a:lstStyle>
            <a:lvl1pPr algn="ctr">
              <a:lnSpc>
                <a:spcPct val="130000"/>
              </a:lnSpc>
              <a:defRPr sz="60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zh-CN" altLang="en-US" dirty="0"/>
              <a:t>单击此处添加标题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2022/10/31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+mj-lt"/>
                <a:ea typeface="+mj-ea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dirty="0"/>
              <a:t>单击此处添加副标题</a:t>
            </a:r>
          </a:p>
        </p:txBody>
      </p:sp>
    </p:spTree>
  </p:cSld>
  <p:clrMapOvr>
    <a:masterClrMapping/>
  </p:clrMapOvr>
  <p:hf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2022/10/31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</p:nvPr>
        </p:nvSpPr>
        <p:spPr>
          <a:xfrm>
            <a:off x="838200" y="551543"/>
            <a:ext cx="10515600" cy="5558971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</p:spTree>
  </p:cSld>
  <p:clrMapOvr>
    <a:masterClrMapping/>
  </p:clrMapOvr>
  <p:hf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47700" y="258445"/>
            <a:ext cx="10515600" cy="1325563"/>
          </a:xfrm>
        </p:spPr>
        <p:txBody>
          <a:bodyPr anchor="ctr" anchorCtr="0">
            <a:normAutofit/>
          </a:bodyPr>
          <a:lstStyle>
            <a:lvl1pPr>
              <a:defRPr sz="24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647700" y="1825625"/>
            <a:ext cx="10515600" cy="4351338"/>
          </a:xfrm>
        </p:spPr>
        <p:txBody>
          <a:bodyPr>
            <a:normAutofit/>
          </a:bodyPr>
          <a:lstStyle>
            <a:lvl1pPr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2022/10/31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hf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3751117"/>
            <a:ext cx="7321550" cy="811357"/>
          </a:xfrm>
        </p:spPr>
        <p:txBody>
          <a:bodyPr anchor="b">
            <a:normAutofit/>
          </a:bodyPr>
          <a:lstStyle>
            <a:lvl1pPr>
              <a:defRPr sz="40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610028"/>
            <a:ext cx="7321550" cy="647555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2022/10/31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hf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47700" y="258445"/>
            <a:ext cx="10515600" cy="1325563"/>
          </a:xfrm>
        </p:spPr>
        <p:txBody>
          <a:bodyPr>
            <a:normAutofit/>
          </a:bodyPr>
          <a:lstStyle>
            <a:lvl1pPr>
              <a:defRPr sz="2400" b="1" i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47700" y="1825625"/>
            <a:ext cx="5181600" cy="4351338"/>
          </a:xfrm>
        </p:spPr>
        <p:txBody>
          <a:bodyPr>
            <a:normAutofit/>
          </a:bodyPr>
          <a:lstStyle>
            <a:lvl1pPr>
              <a:lnSpc>
                <a:spcPct val="150000"/>
              </a:lnSpc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lnSpc>
                <a:spcPct val="150000"/>
              </a:lnSpc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lnSpc>
                <a:spcPct val="150000"/>
              </a:lnSpc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lnSpc>
                <a:spcPct val="150000"/>
              </a:lnSpc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lnSpc>
                <a:spcPct val="150000"/>
              </a:lnSpc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5981700" y="1825625"/>
            <a:ext cx="5181600" cy="4351338"/>
          </a:xfrm>
        </p:spPr>
        <p:txBody>
          <a:bodyPr>
            <a:normAutofit/>
          </a:bodyPr>
          <a:lstStyle>
            <a:lvl1pPr>
              <a:lnSpc>
                <a:spcPct val="150000"/>
              </a:lnSpc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lnSpc>
                <a:spcPct val="150000"/>
              </a:lnSpc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lnSpc>
                <a:spcPct val="150000"/>
              </a:lnSpc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lnSpc>
                <a:spcPct val="150000"/>
              </a:lnSpc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lnSpc>
                <a:spcPct val="150000"/>
              </a:lnSpc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2022/10/31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hf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744961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615609"/>
            <a:ext cx="5157787" cy="3574054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744961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615609"/>
            <a:ext cx="5183188" cy="3574054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2022/10/31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hf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2766219"/>
            <a:ext cx="10515600" cy="1325563"/>
          </a:xfrm>
        </p:spPr>
        <p:txBody>
          <a:bodyPr>
            <a:normAutofit/>
          </a:bodyPr>
          <a:lstStyle>
            <a:lvl1pPr algn="ctr">
              <a:defRPr sz="4800" b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2022/10/31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hf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2022/10/31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hf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646747" y="127000"/>
            <a:ext cx="4165200" cy="1600200"/>
          </a:xfrm>
        </p:spPr>
        <p:txBody>
          <a:bodyPr anchor="ctr" anchorCtr="0">
            <a:normAutofit/>
          </a:bodyPr>
          <a:lstStyle>
            <a:lvl1pPr>
              <a:defRPr sz="24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zh-CN" altLang="en-US" dirty="0"/>
              <a:t>单击此处编辑标题</a:t>
            </a:r>
          </a:p>
        </p:txBody>
      </p:sp>
      <p:sp>
        <p:nvSpPr>
          <p:cNvPr id="3" name="图片占位符 2"/>
          <p:cNvSpPr>
            <a:spLocks noGrp="1" noChangeAspect="1"/>
          </p:cNvSpPr>
          <p:nvPr>
            <p:ph type="pic" idx="1"/>
          </p:nvPr>
        </p:nvSpPr>
        <p:spPr>
          <a:xfrm>
            <a:off x="5184000" y="766354"/>
            <a:ext cx="5817375" cy="5094446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 dirty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51827" y="2057400"/>
            <a:ext cx="4165200" cy="3811588"/>
          </a:xfrm>
        </p:spPr>
        <p:txBody>
          <a:bodyPr>
            <a:normAutofit/>
          </a:bodyPr>
          <a:lstStyle>
            <a:lvl1pPr marL="0" indent="0">
              <a:lnSpc>
                <a:spcPct val="150000"/>
              </a:lnSpc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FD9D74-47D9-4702-A33C-335B63B48DBF}" type="datetimeFigureOut">
              <a:rPr lang="zh-CN" altLang="en-US" smtClean="0"/>
              <a:t>2022/10/31</a:t>
            </a:fld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BC47A4-756D-490B-A52F-7D9E2C9FC05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hf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9824484" y="365125"/>
            <a:ext cx="1529316" cy="5811838"/>
          </a:xfrm>
        </p:spPr>
        <p:txBody>
          <a:bodyPr vert="eaVert">
            <a:normAutofit/>
          </a:bodyPr>
          <a:lstStyle>
            <a:lvl1pPr>
              <a:defRPr sz="36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8879958" cy="5811838"/>
          </a:xfrm>
        </p:spPr>
        <p:txBody>
          <a:bodyPr vert="eaVert"/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2022/10/31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hf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0FBDFE-C587-4B4C-A407-44438C67B59E}" type="datetimeFigureOut">
              <a:rPr lang="zh-CN" altLang="en-US" smtClean="0"/>
              <a:t>2022/10/31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0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0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4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video" Target="../media/media2.mp4"/><Relationship Id="rId1" Type="http://schemas.microsoft.com/office/2007/relationships/media" Target="../media/media2.mp4"/><Relationship Id="rId4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252730" y="468630"/>
            <a:ext cx="11626215" cy="683260"/>
          </a:xfrm>
        </p:spPr>
        <p:txBody>
          <a:bodyPr>
            <a:noAutofit/>
          </a:bodyPr>
          <a:lstStyle/>
          <a:p>
            <a:r>
              <a:rPr lang="zh-CN" altLang="en-US" sz="4400" b="1">
                <a:latin typeface="Times New Roman" panose="02020603050405020304" charset="0"/>
                <a:cs typeface="Times New Roman" panose="02020603050405020304" charset="0"/>
              </a:rPr>
              <a:t>Pay Self-Attention to Audio-Visual</a:t>
            </a:r>
            <a:r>
              <a:rPr lang="en-US" altLang="zh-CN" sz="4400" b="1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zh-CN" altLang="en-US" sz="4400" b="1">
                <a:latin typeface="Times New Roman" panose="02020603050405020304" charset="0"/>
                <a:cs typeface="Times New Roman" panose="02020603050405020304" charset="0"/>
              </a:rPr>
              <a:t>Navigation</a:t>
            </a:r>
          </a:p>
        </p:txBody>
      </p:sp>
      <p:sp>
        <p:nvSpPr>
          <p:cNvPr id="5" name="副标题 4"/>
          <p:cNvSpPr>
            <a:spLocks noGrp="1"/>
          </p:cNvSpPr>
          <p:nvPr>
            <p:ph type="subTitle" idx="1"/>
          </p:nvPr>
        </p:nvSpPr>
        <p:spPr>
          <a:xfrm>
            <a:off x="31115" y="1045845"/>
            <a:ext cx="12190730" cy="454660"/>
          </a:xfrm>
        </p:spPr>
        <p:txBody>
          <a:bodyPr/>
          <a:lstStyle/>
          <a:p>
            <a:r>
              <a:rPr lang="zh-CN" altLang="en-US" sz="1600"/>
              <a:t>Yinfeng Yu, Lele Cao, Fuchun Sun, </a:t>
            </a:r>
            <a:r>
              <a:rPr lang="zh-CN" altLang="en-US" sz="1600">
                <a:sym typeface="+mn-ea"/>
              </a:rPr>
              <a:t>Xiaohong Liu,</a:t>
            </a:r>
            <a:r>
              <a:rPr lang="en-US" altLang="zh-CN" sz="1600">
                <a:sym typeface="+mn-ea"/>
              </a:rPr>
              <a:t> </a:t>
            </a:r>
            <a:r>
              <a:rPr lang="zh-CN" altLang="en-US" sz="1600"/>
              <a:t>Liejun Wang</a:t>
            </a:r>
            <a:endParaRPr lang="zh-CN" altLang="en-US" sz="1600" baseline="3000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1</a:t>
            </a:fld>
            <a:endParaRPr lang="zh-CN" altLang="en-US"/>
          </a:p>
        </p:txBody>
      </p:sp>
      <p:sp>
        <p:nvSpPr>
          <p:cNvPr id="8" name="文本框 7"/>
          <p:cNvSpPr txBox="1"/>
          <p:nvPr/>
        </p:nvSpPr>
        <p:spPr>
          <a:xfrm>
            <a:off x="1016000" y="5784215"/>
            <a:ext cx="10862945" cy="82994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sz="2400">
                <a:latin typeface="Times New Roman" panose="02020603050405020304" charset="0"/>
                <a:cs typeface="Times New Roman" panose="02020603050405020304" charset="0"/>
              </a:rPr>
              <a:t>Audio-visual embodied navigation with a moving sound source as the target: a blue robot chases a moving target (red), a low-speed robot emitting sound.</a:t>
            </a:r>
          </a:p>
        </p:txBody>
      </p:sp>
      <p:pic>
        <p:nvPicPr>
          <p:cNvPr id="9" name="图片 8" descr="fsa-title-fig-v2-cropped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79195" y="1859915"/>
            <a:ext cx="8614297" cy="3924000"/>
          </a:xfrm>
          <a:prstGeom prst="rect">
            <a:avLst/>
          </a:prstGeom>
        </p:spPr>
      </p:pic>
      <p:sp>
        <p:nvSpPr>
          <p:cNvPr id="352" name="Text Placeholder 351"/>
          <p:cNvSpPr>
            <a:spLocks noGrp="1"/>
          </p:cNvSpPr>
          <p:nvPr>
            <p:ph type="body" sz="quarter" idx="184"/>
          </p:nvPr>
        </p:nvSpPr>
        <p:spPr>
          <a:xfrm>
            <a:off x="2808605" y="1350645"/>
            <a:ext cx="6663690" cy="386080"/>
          </a:xfrm>
        </p:spPr>
        <p:txBody>
          <a:bodyPr/>
          <a:lstStyle/>
          <a:p>
            <a:pPr marL="0" indent="0" algn="ctr">
              <a:buNone/>
            </a:pPr>
            <a:r>
              <a:rPr lang="zh-CN" altLang="en-US" sz="1200">
                <a:sym typeface="+mn-ea"/>
              </a:rPr>
              <a:t>Tsinghua University (THU)</a:t>
            </a:r>
            <a:endParaRPr lang="zh-CN" altLang="en-US" sz="1200">
              <a:solidFill>
                <a:schemeClr val="accent5">
                  <a:lumMod val="50000"/>
                </a:schemeClr>
              </a:solidFill>
              <a:sym typeface="+mn-ea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10</a:t>
            </a:fld>
            <a:endParaRPr lang="zh-CN" altLang="en-US"/>
          </a:p>
        </p:txBody>
      </p:sp>
      <p:sp>
        <p:nvSpPr>
          <p:cNvPr id="6" name="文本框 5"/>
          <p:cNvSpPr txBox="1"/>
          <p:nvPr userDrawn="1"/>
        </p:nvSpPr>
        <p:spPr>
          <a:xfrm>
            <a:off x="0" y="0"/>
            <a:ext cx="6170930" cy="735965"/>
          </a:xfrm>
          <a:prstGeom prst="rect">
            <a:avLst/>
          </a:prstGeom>
        </p:spPr>
        <p:txBody>
          <a:bodyPr wrap="square" rtlCol="0">
            <a:noAutofit/>
          </a:bodyPr>
          <a:lstStyle/>
          <a:p>
            <a:r>
              <a:rPr lang="en-US" altLang="zh-CN" sz="4000" b="1">
                <a:solidFill>
                  <a:srgbClr val="000000"/>
                </a:solidFill>
                <a:latin typeface="Times New Roman" panose="02020603050405020304" charset="0"/>
                <a:cs typeface="Times New Roman" panose="02020603050405020304" charset="0"/>
              </a:rPr>
              <a:t>Experiment Results</a:t>
            </a:r>
          </a:p>
        </p:txBody>
      </p:sp>
      <p:pic>
        <p:nvPicPr>
          <p:cNvPr id="2" name="图片 1" descr="traj-V7-cropped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81430" y="633095"/>
            <a:ext cx="9628789" cy="5184000"/>
          </a:xfrm>
          <a:prstGeom prst="rect">
            <a:avLst/>
          </a:prstGeom>
        </p:spPr>
      </p:pic>
      <p:sp>
        <p:nvSpPr>
          <p:cNvPr id="3" name="文本框 2"/>
          <p:cNvSpPr txBox="1"/>
          <p:nvPr/>
        </p:nvSpPr>
        <p:spPr>
          <a:xfrm>
            <a:off x="647065" y="5799455"/>
            <a:ext cx="11334115" cy="64516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US" altLang="zh-CN">
                <a:sym typeface="+mn-ea"/>
              </a:rPr>
              <a:t>Navigation trajectories by the end of a particular episode from (a) Replica and (b) Matterport3D dataset. </a:t>
            </a:r>
          </a:p>
          <a:p>
            <a:r>
              <a:rPr lang="en-US" altLang="zh-CN">
                <a:sym typeface="+mn-ea"/>
              </a:rPr>
              <a:t>Higher SPLT values and shorter blue paths indicate better performances.</a:t>
            </a:r>
            <a:endParaRPr lang="zh-CN" altLang="en-US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11</a:t>
            </a:fld>
            <a:endParaRPr lang="zh-CN" altLang="en-US"/>
          </a:p>
        </p:txBody>
      </p:sp>
      <p:sp>
        <p:nvSpPr>
          <p:cNvPr id="6" name="文本框 5"/>
          <p:cNvSpPr txBox="1"/>
          <p:nvPr userDrawn="1"/>
        </p:nvSpPr>
        <p:spPr>
          <a:xfrm>
            <a:off x="0" y="0"/>
            <a:ext cx="6170930" cy="735965"/>
          </a:xfrm>
          <a:prstGeom prst="rect">
            <a:avLst/>
          </a:prstGeom>
        </p:spPr>
        <p:txBody>
          <a:bodyPr wrap="square" rtlCol="0">
            <a:noAutofit/>
          </a:bodyPr>
          <a:lstStyle/>
          <a:p>
            <a:r>
              <a:rPr lang="en-US" altLang="zh-CN" sz="4000" b="1">
                <a:solidFill>
                  <a:srgbClr val="000000"/>
                </a:solidFill>
                <a:latin typeface="Times New Roman" panose="02020603050405020304" charset="0"/>
                <a:cs typeface="Times New Roman" panose="02020603050405020304" charset="0"/>
              </a:rPr>
              <a:t>Experiment Results</a:t>
            </a:r>
          </a:p>
        </p:txBody>
      </p:sp>
      <p:pic>
        <p:nvPicPr>
          <p:cNvPr id="15" name="图片 14"/>
          <p:cNvPicPr>
            <a:picLocks noChangeAspect="1"/>
          </p:cNvPicPr>
          <p:nvPr/>
        </p:nvPicPr>
        <p:blipFill>
          <a:blip r:embed="rId2"/>
          <a:srcRect t="11293"/>
          <a:stretch>
            <a:fillRect/>
          </a:stretch>
        </p:blipFill>
        <p:spPr>
          <a:xfrm>
            <a:off x="417195" y="1111885"/>
            <a:ext cx="11623040" cy="3486150"/>
          </a:xfrm>
          <a:prstGeom prst="rect">
            <a:avLst/>
          </a:prstGeom>
        </p:spPr>
      </p:pic>
      <p:sp>
        <p:nvSpPr>
          <p:cNvPr id="2" name="文本框 1"/>
          <p:cNvSpPr txBox="1"/>
          <p:nvPr/>
        </p:nvSpPr>
        <p:spPr>
          <a:xfrm>
            <a:off x="2419985" y="735965"/>
            <a:ext cx="8140065" cy="36830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r>
              <a:rPr lang="en-US" altLang="zh-CN">
                <a:sym typeface="+mn-ea"/>
              </a:rPr>
              <a:t>Table 2: Performance Comparison (STDEV≤0.01) of different vision modalities.</a:t>
            </a:r>
            <a:endParaRPr lang="zh-CN" altLang="en-US"/>
          </a:p>
        </p:txBody>
      </p:sp>
      <p:sp>
        <p:nvSpPr>
          <p:cNvPr id="3" name="文本框 2"/>
          <p:cNvSpPr txBox="1"/>
          <p:nvPr/>
        </p:nvSpPr>
        <p:spPr>
          <a:xfrm>
            <a:off x="0" y="4566920"/>
            <a:ext cx="12192635" cy="14763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l"/>
            <a:r>
              <a:rPr lang="en-US">
                <a:sym typeface="+mn-ea"/>
              </a:rPr>
              <a:t>From Table 2, we can conclude that: </a:t>
            </a:r>
          </a:p>
          <a:p>
            <a:pPr algn="l"/>
            <a:r>
              <a:rPr lang="en-US">
                <a:sym typeface="+mn-ea"/>
              </a:rPr>
              <a:t>1) among all tested modalities, depth alone achieves the best performance; </a:t>
            </a:r>
          </a:p>
          <a:p>
            <a:pPr algn="l"/>
            <a:r>
              <a:rPr lang="en-US">
                <a:sym typeface="+mn-ea"/>
              </a:rPr>
              <a:t>2) with the same modality, FSA performs better than simple concatenation;</a:t>
            </a:r>
          </a:p>
          <a:p>
            <a:pPr algn="l"/>
            <a:r>
              <a:rPr lang="en-US">
                <a:sym typeface="+mn-ea"/>
              </a:rPr>
              <a:t>3) in the case of the blind, FSA seems slightly worse than concatenation, probably caused by FSA’s higher flexibility and complexity than concatenation.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12</a:t>
            </a:fld>
            <a:endParaRPr lang="zh-CN" altLang="en-US"/>
          </a:p>
        </p:txBody>
      </p:sp>
      <p:sp>
        <p:nvSpPr>
          <p:cNvPr id="6" name="文本框 5"/>
          <p:cNvSpPr txBox="1"/>
          <p:nvPr userDrawn="1"/>
        </p:nvSpPr>
        <p:spPr>
          <a:xfrm>
            <a:off x="0" y="0"/>
            <a:ext cx="6170930" cy="735965"/>
          </a:xfrm>
          <a:prstGeom prst="rect">
            <a:avLst/>
          </a:prstGeom>
        </p:spPr>
        <p:txBody>
          <a:bodyPr wrap="square" rtlCol="0">
            <a:noAutofit/>
          </a:bodyPr>
          <a:lstStyle/>
          <a:p>
            <a:r>
              <a:rPr lang="en-US" altLang="zh-CN" sz="4000" b="1">
                <a:solidFill>
                  <a:srgbClr val="000000"/>
                </a:solidFill>
                <a:latin typeface="Times New Roman" panose="02020603050405020304" charset="0"/>
                <a:cs typeface="Times New Roman" panose="02020603050405020304" charset="0"/>
              </a:rPr>
              <a:t>Experiment Results</a:t>
            </a:r>
          </a:p>
        </p:txBody>
      </p:sp>
      <p:pic>
        <p:nvPicPr>
          <p:cNvPr id="16" name="图片 15"/>
          <p:cNvPicPr>
            <a:picLocks noChangeAspect="1"/>
          </p:cNvPicPr>
          <p:nvPr/>
        </p:nvPicPr>
        <p:blipFill>
          <a:blip r:embed="rId2"/>
          <a:srcRect t="13521"/>
          <a:stretch>
            <a:fillRect/>
          </a:stretch>
        </p:blipFill>
        <p:spPr>
          <a:xfrm>
            <a:off x="20955" y="1128395"/>
            <a:ext cx="12171045" cy="2685415"/>
          </a:xfrm>
          <a:prstGeom prst="rect">
            <a:avLst/>
          </a:prstGeom>
        </p:spPr>
      </p:pic>
      <p:sp>
        <p:nvSpPr>
          <p:cNvPr id="2" name="文本框 1"/>
          <p:cNvSpPr txBox="1"/>
          <p:nvPr/>
        </p:nvSpPr>
        <p:spPr>
          <a:xfrm>
            <a:off x="1390650" y="736600"/>
            <a:ext cx="9727565" cy="36830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r>
              <a:rPr lang="en-US" altLang="zh-CN">
                <a:sym typeface="+mn-ea"/>
              </a:rPr>
              <a:t>Table 3: Performance Comparison (STDEV≤0.01) of different visual/audio encoder backbones.</a:t>
            </a:r>
            <a:endParaRPr lang="zh-CN" altLang="en-US"/>
          </a:p>
        </p:txBody>
      </p:sp>
      <p:sp>
        <p:nvSpPr>
          <p:cNvPr id="3" name="文本框 2"/>
          <p:cNvSpPr txBox="1"/>
          <p:nvPr/>
        </p:nvSpPr>
        <p:spPr>
          <a:xfrm>
            <a:off x="74930" y="3837305"/>
            <a:ext cx="12117705" cy="92202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l"/>
            <a:r>
              <a:rPr lang="en-US">
                <a:sym typeface="+mn-ea"/>
              </a:rPr>
              <a:t>Table 3 shows the results of using different encoders while keeping the other parts the same. </a:t>
            </a:r>
          </a:p>
          <a:p>
            <a:pPr algn="l"/>
            <a:r>
              <a:rPr lang="en-US">
                <a:sym typeface="+mn-ea"/>
              </a:rPr>
              <a:t>We can see that the overly complex encoders (Capsule and ViT-based ones) are inferior to the CNN encoder. </a:t>
            </a:r>
          </a:p>
          <a:p>
            <a:pPr algn="l"/>
            <a:r>
              <a:rPr lang="en-US">
                <a:sym typeface="+mn-ea"/>
              </a:rPr>
              <a:t>Higher complexity increases the convergence difficulty and thus makes policy learning more challenging.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13</a:t>
            </a:fld>
            <a:endParaRPr lang="zh-CN" altLang="en-US"/>
          </a:p>
        </p:txBody>
      </p:sp>
      <p:sp>
        <p:nvSpPr>
          <p:cNvPr id="6" name="文本框 5"/>
          <p:cNvSpPr txBox="1"/>
          <p:nvPr userDrawn="1"/>
        </p:nvSpPr>
        <p:spPr>
          <a:xfrm>
            <a:off x="0" y="0"/>
            <a:ext cx="6170930" cy="735965"/>
          </a:xfrm>
          <a:prstGeom prst="rect">
            <a:avLst/>
          </a:prstGeom>
        </p:spPr>
        <p:txBody>
          <a:bodyPr wrap="square" rtlCol="0">
            <a:noAutofit/>
          </a:bodyPr>
          <a:lstStyle/>
          <a:p>
            <a:r>
              <a:rPr lang="en-US" altLang="zh-CN" sz="4000" b="1">
                <a:solidFill>
                  <a:srgbClr val="000000"/>
                </a:solidFill>
                <a:latin typeface="Times New Roman" panose="02020603050405020304" charset="0"/>
                <a:cs typeface="Times New Roman" panose="02020603050405020304" charset="0"/>
              </a:rPr>
              <a:t>Experiment Results</a:t>
            </a:r>
          </a:p>
        </p:txBody>
      </p:sp>
      <p:pic>
        <p:nvPicPr>
          <p:cNvPr id="17" name="图片 1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6700" y="735965"/>
            <a:ext cx="11581765" cy="4368165"/>
          </a:xfrm>
          <a:prstGeom prst="rect">
            <a:avLst/>
          </a:prstGeom>
        </p:spPr>
      </p:pic>
      <p:sp>
        <p:nvSpPr>
          <p:cNvPr id="2" name="文本框 1"/>
          <p:cNvSpPr txBox="1"/>
          <p:nvPr/>
        </p:nvSpPr>
        <p:spPr>
          <a:xfrm>
            <a:off x="1062355" y="5104130"/>
            <a:ext cx="10533380" cy="64516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r>
              <a:rPr lang="en-US" altLang="zh-CN">
                <a:sym typeface="+mn-ea"/>
              </a:rPr>
              <a:t>Dynamic visual and echo impact for two episodes. Columns corresponds to three sampled time steps. </a:t>
            </a:r>
          </a:p>
          <a:p>
            <a:r>
              <a:rPr lang="en-US" altLang="zh-CN">
                <a:sym typeface="+mn-ea"/>
              </a:rPr>
              <a:t>The green and orange bars represent the importance of audio and vision, respectively.</a:t>
            </a:r>
            <a:endParaRPr lang="zh-CN" altLang="en-US"/>
          </a:p>
        </p:txBody>
      </p:sp>
      <p:sp>
        <p:nvSpPr>
          <p:cNvPr id="3" name="文本框 2"/>
          <p:cNvSpPr txBox="1"/>
          <p:nvPr/>
        </p:nvSpPr>
        <p:spPr>
          <a:xfrm>
            <a:off x="99060" y="5659120"/>
            <a:ext cx="11848465" cy="119888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l"/>
            <a:r>
              <a:rPr lang="en-US">
                <a:sym typeface="+mn-ea"/>
              </a:rPr>
              <a:t>The left figure shows the impact scores (for two episodes in two rows) on the egocentric robot view </a:t>
            </a:r>
          </a:p>
          <a:p>
            <a:pPr algn="l"/>
            <a:r>
              <a:rPr lang="en-US">
                <a:sym typeface="+mn-ea"/>
              </a:rPr>
              <a:t>at different time steps. </a:t>
            </a:r>
          </a:p>
          <a:p>
            <a:pPr algn="l"/>
            <a:r>
              <a:rPr lang="en-US">
                <a:sym typeface="+mn-ea"/>
              </a:rPr>
              <a:t>We can see that FSAAVN dynamically re-weight the modalities (according to the current surroundings)</a:t>
            </a:r>
          </a:p>
          <a:p>
            <a:pPr algn="l"/>
            <a:r>
              <a:rPr lang="en-US">
                <a:sym typeface="+mn-ea"/>
              </a:rPr>
              <a:t>while chasing after the moving audio target.</a:t>
            </a:r>
            <a:endParaRPr lang="zh-CN" altLang="en-US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14</a:t>
            </a:fld>
            <a:endParaRPr lang="zh-CN" altLang="en-US"/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4225" y="989965"/>
            <a:ext cx="10491470" cy="3790315"/>
          </a:xfrm>
          <a:prstGeom prst="rect">
            <a:avLst/>
          </a:prstGeom>
        </p:spPr>
      </p:pic>
      <p:sp>
        <p:nvSpPr>
          <p:cNvPr id="6" name="文本框 5"/>
          <p:cNvSpPr txBox="1"/>
          <p:nvPr/>
        </p:nvSpPr>
        <p:spPr>
          <a:xfrm>
            <a:off x="1131570" y="5384165"/>
            <a:ext cx="979678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>
                <a:sym typeface="+mn-ea"/>
              </a:rPr>
              <a:t>Visualization of visual feature, audio feature, and state representations from Replica dataset.</a:t>
            </a:r>
            <a:endParaRPr lang="zh-CN" altLang="en-US"/>
          </a:p>
        </p:txBody>
      </p:sp>
      <p:sp>
        <p:nvSpPr>
          <p:cNvPr id="8" name="文本框 7"/>
          <p:cNvSpPr txBox="1"/>
          <p:nvPr userDrawn="1"/>
        </p:nvSpPr>
        <p:spPr>
          <a:xfrm>
            <a:off x="0" y="0"/>
            <a:ext cx="6170930" cy="735965"/>
          </a:xfrm>
          <a:prstGeom prst="rect">
            <a:avLst/>
          </a:prstGeom>
        </p:spPr>
        <p:txBody>
          <a:bodyPr wrap="square" rtlCol="0">
            <a:noAutofit/>
          </a:bodyPr>
          <a:lstStyle/>
          <a:p>
            <a:r>
              <a:rPr lang="en-US" altLang="zh-CN" sz="4000" b="1">
                <a:solidFill>
                  <a:srgbClr val="000000"/>
                </a:solidFill>
                <a:latin typeface="Times New Roman" panose="02020603050405020304" charset="0"/>
                <a:cs typeface="Times New Roman" panose="02020603050405020304" charset="0"/>
              </a:rPr>
              <a:t>Experiment Results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15</a:t>
            </a:fld>
            <a:endParaRPr lang="zh-CN" altLang="en-US"/>
          </a:p>
        </p:txBody>
      </p:sp>
      <p:sp>
        <p:nvSpPr>
          <p:cNvPr id="6" name="文本框 5"/>
          <p:cNvSpPr txBox="1"/>
          <p:nvPr userDrawn="1"/>
        </p:nvSpPr>
        <p:spPr>
          <a:xfrm>
            <a:off x="0" y="0"/>
            <a:ext cx="5245735" cy="650875"/>
          </a:xfrm>
          <a:prstGeom prst="rect">
            <a:avLst/>
          </a:prstGeom>
        </p:spPr>
        <p:txBody>
          <a:bodyPr wrap="square" rtlCol="0">
            <a:noAutofit/>
          </a:bodyPr>
          <a:lstStyle/>
          <a:p>
            <a:r>
              <a:rPr lang="en-US" altLang="zh-CN" sz="4000" b="1">
                <a:solidFill>
                  <a:srgbClr val="000000"/>
                </a:solidFill>
                <a:latin typeface="Times New Roman" panose="02020603050405020304" charset="0"/>
                <a:cs typeface="Times New Roman" panose="02020603050405020304" charset="0"/>
              </a:rPr>
              <a:t>Conclusion  </a:t>
            </a:r>
            <a:endParaRPr lang="en-US" altLang="zh-CN" sz="2000" b="1">
              <a:solidFill>
                <a:srgbClr val="000000"/>
              </a:solidFill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303530" y="955675"/>
            <a:ext cx="11400155" cy="56311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sz="2400">
                <a:latin typeface="Times New Roman" panose="02020603050405020304" charset="0"/>
                <a:cs typeface="Times New Roman" panose="02020603050405020304" charset="0"/>
              </a:rPr>
              <a:t>To realize a more effective (than the existing methods) audio-visual feature fusion strategy during audio-visual embodied navigation, we designed a trainable Feature Self-Attention (FSA) module.FSA determines the relative contribution of visual/audio modal in real-time following the ever-changing context.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sz="2400">
                <a:latin typeface="Times New Roman" panose="02020603050405020304" charset="0"/>
                <a:cs typeface="Times New Roman" panose="02020603050405020304" charset="0"/>
              </a:rPr>
              <a:t>We propose an end-to-end framework (FSAAVN: feature self-attention audio-visual navigation) incorporating FSA to train robots to catch up with a moving audio target.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sz="2400">
                <a:latin typeface="Times New Roman" panose="02020603050405020304" charset="0"/>
                <a:cs typeface="Times New Roman" panose="02020603050405020304" charset="0"/>
              </a:rPr>
              <a:t>FSAAVN is easy to train since it requires no extra aid like topology graphs and sound semantics.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sz="2400">
                <a:latin typeface="Times New Roman" panose="02020603050405020304" charset="0"/>
                <a:cs typeface="Times New Roman" panose="02020603050405020304" charset="0"/>
              </a:rPr>
              <a:t>Our comprehensive experiments validate the superior performance of FSAAVN compared to the state-of-the-art.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sz="2400">
                <a:latin typeface="Times New Roman" panose="02020603050405020304" charset="0"/>
                <a:cs typeface="Times New Roman" panose="02020603050405020304" charset="0"/>
              </a:rPr>
              <a:t>We also conduct thorough ablation studies on mainstream visual modalities, signal (visual/audio) encoders and audio-visual fusion strategies, providing valuable insights for practitioners and researchers in this field.</a:t>
            </a:r>
          </a:p>
          <a:p>
            <a:pPr indent="0">
              <a:buFont typeface="Arial" panose="020B0604020202020204" pitchFamily="34" charset="0"/>
              <a:buNone/>
            </a:pPr>
            <a:endParaRPr sz="2400">
              <a:latin typeface="Times New Roman" panose="02020603050405020304" charset="0"/>
              <a:cs typeface="Times New Roman" panose="02020603050405020304" charset="0"/>
            </a:endParaRPr>
          </a:p>
          <a:p>
            <a:pPr indent="0">
              <a:buFont typeface="Arial" panose="020B0604020202020204" pitchFamily="34" charset="0"/>
              <a:buNone/>
            </a:pPr>
            <a:r>
              <a:rPr sz="2400">
                <a:latin typeface="Times New Roman" panose="02020603050405020304" charset="0"/>
                <a:cs typeface="Times New Roman" panose="02020603050405020304" charset="0"/>
              </a:rPr>
              <a:t>For more details, please refer to the original paper.</a:t>
            </a:r>
          </a:p>
        </p:txBody>
      </p:sp>
      <p:sp>
        <p:nvSpPr>
          <p:cNvPr id="7" name="文本框 6"/>
          <p:cNvSpPr txBox="1"/>
          <p:nvPr/>
        </p:nvSpPr>
        <p:spPr>
          <a:xfrm>
            <a:off x="939165" y="5834380"/>
            <a:ext cx="309880" cy="52197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altLang="zh-CN" sz="2800">
              <a:latin typeface="Times New Roman" panose="02020603050405020304" charset="0"/>
              <a:cs typeface="Times New Roman" panose="02020603050405020304" charset="0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961755" y="6244590"/>
            <a:ext cx="2743200" cy="365125"/>
          </a:xfrm>
        </p:spPr>
        <p:txBody>
          <a:bodyPr/>
          <a:lstStyle/>
          <a:p>
            <a:fld id="{49AE70B2-8BF9-45C0-BB95-33D1B9D3A854}" type="slidenum">
              <a:rPr lang="zh-CN" altLang="en-US" smtClean="0"/>
              <a:t>16</a:t>
            </a:fld>
            <a:endParaRPr lang="zh-CN" altLang="en-US"/>
          </a:p>
        </p:txBody>
      </p:sp>
      <p:sp>
        <p:nvSpPr>
          <p:cNvPr id="8" name="文本框 7"/>
          <p:cNvSpPr txBox="1"/>
          <p:nvPr/>
        </p:nvSpPr>
        <p:spPr>
          <a:xfrm>
            <a:off x="2628900" y="2156460"/>
            <a:ext cx="7755890" cy="4603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sz="2400">
                <a:latin typeface="Times New Roman" panose="02020603050405020304" charset="0"/>
                <a:cs typeface="Times New Roman" panose="02020603050405020304" charset="0"/>
              </a:rPr>
              <a:t>The project can be viewed at the following website:</a:t>
            </a:r>
          </a:p>
        </p:txBody>
      </p:sp>
      <p:sp>
        <p:nvSpPr>
          <p:cNvPr id="9" name="文本框 8"/>
          <p:cNvSpPr txBox="1"/>
          <p:nvPr/>
        </p:nvSpPr>
        <p:spPr>
          <a:xfrm>
            <a:off x="3932555" y="2595880"/>
            <a:ext cx="3303270" cy="36830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zh-CN" altLang="en-US">
                <a:solidFill>
                  <a:srgbClr val="0070C0"/>
                </a:solidFill>
              </a:rPr>
              <a:t>https://yyf17.github.io/</a:t>
            </a:r>
            <a:r>
              <a:rPr lang="en-US" altLang="zh-CN">
                <a:solidFill>
                  <a:srgbClr val="0070C0"/>
                </a:solidFill>
              </a:rPr>
              <a:t>F</a:t>
            </a:r>
            <a:r>
              <a:rPr lang="zh-CN" altLang="en-US">
                <a:solidFill>
                  <a:srgbClr val="0070C0"/>
                </a:solidFill>
              </a:rPr>
              <a:t>SAAVN</a:t>
            </a:r>
          </a:p>
        </p:txBody>
      </p:sp>
      <p:sp>
        <p:nvSpPr>
          <p:cNvPr id="6" name="标题 1"/>
          <p:cNvSpPr>
            <a:spLocks noGrp="1"/>
          </p:cNvSpPr>
          <p:nvPr/>
        </p:nvSpPr>
        <p:spPr>
          <a:xfrm>
            <a:off x="252730" y="468630"/>
            <a:ext cx="11626215" cy="68326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13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zh-CN" altLang="en-US" sz="4400" b="1">
                <a:latin typeface="Times New Roman" panose="02020603050405020304" charset="0"/>
                <a:cs typeface="Times New Roman" panose="02020603050405020304" charset="0"/>
              </a:rPr>
              <a:t>Pay Self-Attention to Audio-Visual</a:t>
            </a:r>
            <a:r>
              <a:rPr lang="en-US" altLang="zh-CN" sz="4400" b="1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zh-CN" altLang="en-US" sz="4400" b="1">
                <a:latin typeface="Times New Roman" panose="02020603050405020304" charset="0"/>
                <a:cs typeface="Times New Roman" panose="02020603050405020304" charset="0"/>
              </a:rPr>
              <a:t>Navigation</a:t>
            </a:r>
          </a:p>
        </p:txBody>
      </p:sp>
      <p:sp>
        <p:nvSpPr>
          <p:cNvPr id="10" name="副标题 4"/>
          <p:cNvSpPr>
            <a:spLocks noGrp="1"/>
          </p:cNvSpPr>
          <p:nvPr/>
        </p:nvSpPr>
        <p:spPr>
          <a:xfrm>
            <a:off x="31115" y="1045845"/>
            <a:ext cx="12190730" cy="4546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+mj-lt"/>
                <a:ea typeface="+mj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CN" altLang="en-US" sz="1600"/>
              <a:t>Yinfeng Yu, Lele Cao, Fuchun Sun, </a:t>
            </a:r>
            <a:r>
              <a:rPr lang="zh-CN" altLang="en-US" sz="1600">
                <a:sym typeface="+mn-ea"/>
              </a:rPr>
              <a:t>Xiaohong Liu,</a:t>
            </a:r>
            <a:r>
              <a:rPr lang="en-US" altLang="zh-CN" sz="1600">
                <a:sym typeface="+mn-ea"/>
              </a:rPr>
              <a:t> </a:t>
            </a:r>
            <a:r>
              <a:rPr lang="zh-CN" altLang="en-US" sz="1600"/>
              <a:t>Liejun Wang</a:t>
            </a:r>
            <a:endParaRPr lang="zh-CN" altLang="en-US" sz="1600" baseline="30000"/>
          </a:p>
        </p:txBody>
      </p:sp>
      <p:pic>
        <p:nvPicPr>
          <p:cNvPr id="13" name="图片 12" descr="FSAAVN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50030" y="3292475"/>
            <a:ext cx="2951999" cy="2952000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17</a:t>
            </a:fld>
            <a:endParaRPr lang="zh-CN" altLang="en-US"/>
          </a:p>
        </p:txBody>
      </p:sp>
      <p:sp>
        <p:nvSpPr>
          <p:cNvPr id="5" name="矩形 4"/>
          <p:cNvSpPr/>
          <p:nvPr/>
        </p:nvSpPr>
        <p:spPr>
          <a:xfrm>
            <a:off x="338455" y="2829560"/>
            <a:ext cx="11515090" cy="1198880"/>
          </a:xfrm>
          <a:prstGeom prst="rect">
            <a:avLst/>
          </a:prstGeom>
          <a:noFill/>
          <a:ln>
            <a:noFill/>
          </a:ln>
        </p:spPr>
        <p:txBody>
          <a:bodyPr wrap="none" rtlCol="0" anchor="t">
            <a:spAutoFit/>
          </a:bodyPr>
          <a:lstStyle/>
          <a:p>
            <a:pPr algn="ctr"/>
            <a:r>
              <a:rPr lang="en-US" altLang="zh-CN" sz="7200" b="1"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Thanks for your attention!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0" y="0"/>
            <a:ext cx="10515600" cy="662940"/>
          </a:xfrm>
        </p:spPr>
        <p:txBody>
          <a:bodyPr>
            <a:noAutofit/>
          </a:bodyPr>
          <a:lstStyle/>
          <a:p>
            <a:r>
              <a:rPr lang="en-US" altLang="zh-CN" sz="4000">
                <a:latin typeface="Times New Roman" panose="02020603050405020304" charset="0"/>
                <a:cs typeface="Times New Roman" panose="02020603050405020304" charset="0"/>
              </a:rPr>
              <a:t>Motivation</a:t>
            </a: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2</a:t>
            </a:fld>
            <a:endParaRPr lang="zh-CN" altLang="en-US"/>
          </a:p>
        </p:txBody>
      </p:sp>
      <p:sp>
        <p:nvSpPr>
          <p:cNvPr id="8" name="文本框 7"/>
          <p:cNvSpPr txBox="1"/>
          <p:nvPr userDrawn="1"/>
        </p:nvSpPr>
        <p:spPr>
          <a:xfrm>
            <a:off x="212090" y="6356350"/>
            <a:ext cx="9206865" cy="378460"/>
          </a:xfrm>
          <a:prstGeom prst="rect">
            <a:avLst/>
          </a:prstGeom>
        </p:spPr>
        <p:txBody>
          <a:bodyPr wrap="square" rtlCol="0">
            <a:noAutofit/>
          </a:bodyPr>
          <a:lstStyle/>
          <a:p>
            <a:r>
              <a:rPr lang="en-US" altLang="zh-CN" sz="1200">
                <a:solidFill>
                  <a:srgbClr val="7F7F7F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[1] </a:t>
            </a:r>
            <a:r>
              <a:rPr lang="zh-CN" altLang="en-US" sz="1200">
                <a:solidFill>
                  <a:srgbClr val="7F7F7F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C. Chen*, U. Jain*, et al., SoundSpaces: Audio-Visual Navigation in 3D Environments, ECCV 2020</a:t>
            </a:r>
          </a:p>
        </p:txBody>
      </p:sp>
      <p:sp>
        <p:nvSpPr>
          <p:cNvPr id="10" name="文本框 9"/>
          <p:cNvSpPr txBox="1"/>
          <p:nvPr userDrawn="1"/>
        </p:nvSpPr>
        <p:spPr>
          <a:xfrm>
            <a:off x="118745" y="709930"/>
            <a:ext cx="12073255" cy="1990725"/>
          </a:xfrm>
          <a:prstGeom prst="rect">
            <a:avLst/>
          </a:prstGeom>
        </p:spPr>
        <p:txBody>
          <a:bodyPr wrap="square" rtlCol="0">
            <a:noAutofit/>
          </a:bodyPr>
          <a:lstStyle/>
          <a:p>
            <a:pPr marL="285750" indent="-285750" algn="l">
              <a:buClrTx/>
              <a:buSzTx/>
              <a:buChar char="•"/>
            </a:pPr>
            <a:r>
              <a:rPr lang="en-US" sz="2400">
                <a:sym typeface="+mn-ea"/>
              </a:rPr>
              <a:t>The relative contribution of each modal in real-time is dynamically different[1] at a separate time step. </a:t>
            </a:r>
          </a:p>
          <a:p>
            <a:pPr marL="285750" indent="-285750" algn="l">
              <a:buClrTx/>
              <a:buSzTx/>
              <a:buChar char="•"/>
            </a:pPr>
            <a:r>
              <a:rPr lang="en-US" sz="2400">
                <a:sym typeface="+mn-ea"/>
              </a:rPr>
              <a:t>So how to learn the fusion dynamically? </a:t>
            </a:r>
          </a:p>
          <a:p>
            <a:pPr marL="285750" indent="-285750" algn="l">
              <a:buClrTx/>
              <a:buSzTx/>
              <a:buChar char="•"/>
            </a:pPr>
            <a:r>
              <a:rPr lang="en-US" sz="2400">
                <a:sym typeface="+mn-ea"/>
              </a:rPr>
              <a:t>We summarize the current fusion method for audio-visual fusion in audio-visual navigation and propose our solution in the following figure.</a:t>
            </a: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6380" y="2912745"/>
            <a:ext cx="11699290" cy="2520000"/>
          </a:xfrm>
          <a:prstGeom prst="rect">
            <a:avLst/>
          </a:prstGeom>
        </p:spPr>
      </p:pic>
      <p:sp>
        <p:nvSpPr>
          <p:cNvPr id="3" name="文本框 2"/>
          <p:cNvSpPr txBox="1"/>
          <p:nvPr/>
        </p:nvSpPr>
        <p:spPr>
          <a:xfrm>
            <a:off x="1609090" y="5530850"/>
            <a:ext cx="8509635" cy="36830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r>
              <a:rPr lang="en-US">
                <a:sym typeface="+mn-ea"/>
              </a:rPr>
              <a:t>High-level illustration of different feature fusion methods in audio-visual navigation.</a:t>
            </a:r>
            <a:endParaRPr lang="zh-CN" altLang="en-US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0" y="0"/>
            <a:ext cx="10515600" cy="662940"/>
          </a:xfrm>
        </p:spPr>
        <p:txBody>
          <a:bodyPr>
            <a:noAutofit/>
          </a:bodyPr>
          <a:lstStyle/>
          <a:p>
            <a:r>
              <a:rPr lang="en-US" altLang="zh-CN" sz="4000">
                <a:latin typeface="Times New Roman" panose="02020603050405020304" charset="0"/>
                <a:cs typeface="Times New Roman" panose="02020603050405020304" charset="0"/>
                <a:sym typeface="+mn-ea"/>
              </a:rPr>
              <a:t>Contributions</a:t>
            </a:r>
            <a:endParaRPr lang="en-US" altLang="zh-CN" sz="4000"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3" name="灯片编号占位符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3</a:t>
            </a:fld>
            <a:endParaRPr lang="zh-CN" altLang="en-US"/>
          </a:p>
        </p:txBody>
      </p:sp>
      <p:sp>
        <p:nvSpPr>
          <p:cNvPr id="13" name="文本框 12"/>
          <p:cNvSpPr txBox="1"/>
          <p:nvPr userDrawn="1"/>
        </p:nvSpPr>
        <p:spPr>
          <a:xfrm>
            <a:off x="433705" y="1072515"/>
            <a:ext cx="11324590" cy="3616325"/>
          </a:xfrm>
          <a:prstGeom prst="rect">
            <a:avLst/>
          </a:prstGeom>
        </p:spPr>
        <p:txBody>
          <a:bodyPr wrap="square" rtlCol="0">
            <a:no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zh-CN" sz="2400">
                <a:latin typeface="Times New Roman" panose="02020603050405020304" charset="0"/>
                <a:cs typeface="Times New Roman" panose="02020603050405020304" charset="0"/>
              </a:rPr>
              <a:t>We propose an end-to-end framework (FSAAVN) to address a currently under-researched problem: audio-visual navigation to chase a moving sound target.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zh-CN" sz="2400">
                <a:latin typeface="Times New Roman" panose="02020603050405020304" charset="0"/>
                <a:cs typeface="Times New Roman" panose="02020603050405020304" charset="0"/>
              </a:rPr>
              <a:t>We design a novel audio-visual fusion module (FSA) for learning a context-aware strategy to determine the relative contribution of each modal in real time.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zh-CN" sz="2400">
                <a:latin typeface="Times New Roman" panose="02020603050405020304" charset="0"/>
                <a:cs typeface="Times New Roman" panose="02020603050405020304" charset="0"/>
              </a:rPr>
              <a:t>We experimentally benchmark our approach towards the state-of-the-art in 3D environments, showing the superior performance of FSAAVN.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zh-CN" sz="2400">
                <a:latin typeface="Times New Roman" panose="02020603050405020304" charset="0"/>
                <a:cs typeface="Times New Roman" panose="02020603050405020304" charset="0"/>
              </a:rPr>
              <a:t>The thorough comparison of different variants of the fusion module (above Figure) and visual/audio encoder [</a:t>
            </a:r>
            <a:r>
              <a:rPr lang="en-US" altLang="zh-CN" sz="2400">
                <a:solidFill>
                  <a:schemeClr val="bg1">
                    <a:lumMod val="75000"/>
                  </a:schemeClr>
                </a:solidFill>
                <a:latin typeface="Times New Roman" panose="02020603050405020304" charset="0"/>
                <a:cs typeface="Times New Roman" panose="02020603050405020304" charset="0"/>
              </a:rPr>
              <a:t>The considered encoders: CNN (convolution neural network), ViT (vision transformer), Capsule.</a:t>
            </a:r>
            <a:r>
              <a:rPr lang="en-US" altLang="zh-CN" sz="2400">
                <a:latin typeface="Times New Roman" panose="02020603050405020304" charset="0"/>
                <a:cs typeface="Times New Roman" panose="02020603050405020304" charset="0"/>
              </a:rPr>
              <a:t> ] provides valuable insights for future practitioners in this field.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灯片编号占位符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4</a:t>
            </a:fld>
            <a:endParaRPr lang="zh-CN" altLang="en-US"/>
          </a:p>
        </p:txBody>
      </p:sp>
      <p:sp>
        <p:nvSpPr>
          <p:cNvPr id="4" name="文本框 3"/>
          <p:cNvSpPr txBox="1"/>
          <p:nvPr userDrawn="1"/>
        </p:nvSpPr>
        <p:spPr>
          <a:xfrm>
            <a:off x="0" y="0"/>
            <a:ext cx="6245860" cy="760095"/>
          </a:xfrm>
          <a:prstGeom prst="rect">
            <a:avLst/>
          </a:prstGeom>
        </p:spPr>
        <p:txBody>
          <a:bodyPr wrap="square" rtlCol="0">
            <a:noAutofit/>
          </a:bodyPr>
          <a:lstStyle/>
          <a:p>
            <a:r>
              <a:rPr lang="en-US" altLang="zh-CN" sz="4000" b="1">
                <a:latin typeface="Times New Roman" panose="02020603050405020304" charset="0"/>
                <a:cs typeface="Times New Roman" panose="02020603050405020304" charset="0"/>
                <a:sym typeface="+mn-ea"/>
              </a:rPr>
              <a:t>Neural network model</a:t>
            </a:r>
            <a:endParaRPr lang="zh-CN" altLang="en-US" sz="4000" b="1"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1047750" y="5711190"/>
            <a:ext cx="10200640" cy="36830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zh-CN" altLang="en-US"/>
              <a:t>The overview of FSAAVN: Feature Self-Attention Audio-Visual embodied Navigation.</a:t>
            </a: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4390" y="604520"/>
            <a:ext cx="10428073" cy="511200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5</a:t>
            </a:fld>
            <a:endParaRPr lang="zh-CN" altLang="en-US"/>
          </a:p>
        </p:txBody>
      </p:sp>
      <p:sp>
        <p:nvSpPr>
          <p:cNvPr id="6" name="文本框 5"/>
          <p:cNvSpPr txBox="1"/>
          <p:nvPr userDrawn="1"/>
        </p:nvSpPr>
        <p:spPr>
          <a:xfrm>
            <a:off x="0" y="0"/>
            <a:ext cx="4842510" cy="771525"/>
          </a:xfrm>
          <a:prstGeom prst="rect">
            <a:avLst/>
          </a:prstGeom>
        </p:spPr>
        <p:txBody>
          <a:bodyPr wrap="square" rtlCol="0">
            <a:noAutofit/>
          </a:bodyPr>
          <a:lstStyle/>
          <a:p>
            <a:r>
              <a:rPr lang="en-US" altLang="zh-CN" sz="4000" b="1">
                <a:solidFill>
                  <a:srgbClr val="000000"/>
                </a:solidFill>
                <a:latin typeface="Times New Roman" panose="02020603050405020304" charset="0"/>
                <a:cs typeface="Times New Roman" panose="02020603050405020304" charset="0"/>
              </a:rPr>
              <a:t>Experiment Setup</a:t>
            </a:r>
          </a:p>
        </p:txBody>
      </p:sp>
      <p:sp>
        <p:nvSpPr>
          <p:cNvPr id="7" name="文本框 6"/>
          <p:cNvSpPr txBox="1"/>
          <p:nvPr/>
        </p:nvSpPr>
        <p:spPr>
          <a:xfrm>
            <a:off x="53340" y="697230"/>
            <a:ext cx="12077700" cy="372300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sz="2400" b="1">
                <a:latin typeface="Times New Roman" panose="02020603050405020304" charset="0"/>
                <a:cs typeface="Times New Roman" panose="02020603050405020304" charset="0"/>
              </a:rPr>
              <a:t>Baselines: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sz="2400" b="1">
                <a:latin typeface="Times New Roman" panose="02020603050405020304" charset="0"/>
                <a:cs typeface="Times New Roman" panose="02020603050405020304" charset="0"/>
              </a:rPr>
              <a:t>SoundSpaces</a:t>
            </a:r>
            <a:r>
              <a:rPr sz="2400" baseline="30000">
                <a:latin typeface="Times New Roman" panose="02020603050405020304" charset="0"/>
                <a:cs typeface="Times New Roman" panose="02020603050405020304" charset="0"/>
              </a:rPr>
              <a:t>[1]</a:t>
            </a:r>
            <a:r>
              <a:rPr sz="2400">
                <a:latin typeface="Times New Roman" panose="02020603050405020304" charset="0"/>
                <a:cs typeface="Times New Roman" panose="02020603050405020304" charset="0"/>
              </a:rPr>
              <a:t>: An audiovisual navigation </a:t>
            </a:r>
            <a:r>
              <a:rPr lang="en-US" sz="2400">
                <a:latin typeface="Times New Roman" panose="02020603050405020304" charset="0"/>
                <a:cs typeface="Times New Roman" panose="02020603050405020304" charset="0"/>
              </a:rPr>
              <a:t>model</a:t>
            </a:r>
            <a:r>
              <a:rPr sz="240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400">
                <a:latin typeface="Times New Roman" panose="02020603050405020304" charset="0"/>
                <a:cs typeface="Times New Roman" panose="02020603050405020304" charset="0"/>
              </a:rPr>
              <a:t>for static AudioGoal, using concat fusion method for audio and visual features</a:t>
            </a:r>
            <a:endParaRPr sz="2400">
              <a:latin typeface="Times New Roman" panose="02020603050405020304" charset="0"/>
              <a:cs typeface="Times New Roman" panose="0202060305040502030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sz="2400" b="1">
                <a:latin typeface="Times New Roman" panose="02020603050405020304" charset="0"/>
                <a:cs typeface="Times New Roman" panose="02020603050405020304" charset="0"/>
              </a:rPr>
              <a:t>SoundSpaces-EMul</a:t>
            </a:r>
            <a:r>
              <a:rPr lang="en-US" sz="2400" b="1">
                <a:latin typeface="Times New Roman" panose="02020603050405020304" charset="0"/>
                <a:cs typeface="Times New Roman" panose="02020603050405020304" charset="0"/>
              </a:rPr>
              <a:t>: </a:t>
            </a:r>
            <a:r>
              <a:rPr lang="en-US" sz="2400">
                <a:latin typeface="Times New Roman" panose="02020603050405020304" charset="0"/>
                <a:cs typeface="Times New Roman" panose="02020603050405020304" charset="0"/>
              </a:rPr>
              <a:t>like </a:t>
            </a:r>
            <a:r>
              <a:rPr sz="2400" b="1">
                <a:latin typeface="Times New Roman" panose="02020603050405020304" charset="0"/>
                <a:cs typeface="Times New Roman" panose="02020603050405020304" charset="0"/>
                <a:sym typeface="+mn-ea"/>
              </a:rPr>
              <a:t>SoundSpaces</a:t>
            </a:r>
            <a:r>
              <a:rPr lang="en-US" sz="2400">
                <a:latin typeface="Times New Roman" panose="02020603050405020304" charset="0"/>
                <a:cs typeface="Times New Roman" panose="02020603050405020304" charset="0"/>
                <a:sym typeface="+mn-ea"/>
              </a:rPr>
              <a:t>, element-wise multiplication for audio and visual features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sz="2400" b="1">
                <a:latin typeface="Times New Roman" panose="02020603050405020304" charset="0"/>
                <a:cs typeface="Times New Roman" panose="02020603050405020304" charset="0"/>
                <a:sym typeface="+mn-ea"/>
              </a:rPr>
              <a:t>SoundSpaces-EM:</a:t>
            </a:r>
            <a:r>
              <a:rPr lang="en-US" sz="2400" b="1">
                <a:latin typeface="Times New Roman" panose="02020603050405020304" charset="0"/>
                <a:cs typeface="Times New Roman" panose="02020603050405020304" charset="0"/>
                <a:sym typeface="+mn-ea"/>
              </a:rPr>
              <a:t> </a:t>
            </a:r>
            <a:r>
              <a:rPr lang="en-US" sz="2400">
                <a:latin typeface="Times New Roman" panose="02020603050405020304" charset="0"/>
                <a:cs typeface="Times New Roman" panose="02020603050405020304" charset="0"/>
                <a:sym typeface="+mn-ea"/>
              </a:rPr>
              <a:t>like </a:t>
            </a:r>
            <a:r>
              <a:rPr sz="2400" b="1">
                <a:latin typeface="Times New Roman" panose="02020603050405020304" charset="0"/>
                <a:cs typeface="Times New Roman" panose="02020603050405020304" charset="0"/>
                <a:sym typeface="+mn-ea"/>
              </a:rPr>
              <a:t>SoundSpaces</a:t>
            </a:r>
            <a:r>
              <a:rPr lang="en-US" sz="2400">
                <a:latin typeface="Times New Roman" panose="02020603050405020304" charset="0"/>
                <a:cs typeface="Times New Roman" panose="02020603050405020304" charset="0"/>
                <a:sym typeface="+mn-ea"/>
              </a:rPr>
              <a:t>, lement-wise mean for audio and visual features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sz="2400" b="1">
                <a:latin typeface="Times New Roman" panose="02020603050405020304" charset="0"/>
                <a:cs typeface="Times New Roman" panose="02020603050405020304" charset="0"/>
                <a:sym typeface="+mn-ea"/>
              </a:rPr>
              <a:t>CMHM</a:t>
            </a:r>
            <a:r>
              <a:rPr sz="2400" baseline="30000">
                <a:latin typeface="Times New Roman" panose="02020603050405020304" charset="0"/>
                <a:cs typeface="Times New Roman" panose="02020603050405020304" charset="0"/>
                <a:sym typeface="+mn-ea"/>
              </a:rPr>
              <a:t>[2]</a:t>
            </a:r>
            <a:r>
              <a:rPr lang="en-US" sz="2400">
                <a:latin typeface="Times New Roman" panose="02020603050405020304" charset="0"/>
                <a:cs typeface="Times New Roman" panose="02020603050405020304" charset="0"/>
                <a:sym typeface="+mn-ea"/>
              </a:rPr>
              <a:t>: </a:t>
            </a:r>
            <a:r>
              <a:rPr lang="en-US" sz="2000">
                <a:latin typeface="Times New Roman" panose="02020603050405020304" charset="0"/>
                <a:cs typeface="Times New Roman" panose="02020603050405020304" charset="0"/>
                <a:sym typeface="+mn-ea"/>
              </a:rPr>
              <a:t>the first and only published work to tackle the moving-sound problem within unexplored environments.</a:t>
            </a:r>
            <a:endParaRPr lang="en-US" sz="2400">
              <a:latin typeface="Times New Roman" panose="02020603050405020304" charset="0"/>
              <a:cs typeface="Times New Roman" panose="02020603050405020304" charset="0"/>
              <a:sym typeface="+mn-ea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b="1">
                <a:latin typeface="Times New Roman" panose="02020603050405020304" charset="0"/>
                <a:cs typeface="Times New Roman" panose="02020603050405020304" charset="0"/>
              </a:rPr>
              <a:t>AV-WaN</a:t>
            </a:r>
            <a:r>
              <a:rPr sz="2400" baseline="30000">
                <a:latin typeface="Times New Roman" panose="02020603050405020304" charset="0"/>
                <a:cs typeface="Times New Roman" panose="02020603050405020304" charset="0"/>
              </a:rPr>
              <a:t>[</a:t>
            </a:r>
            <a:r>
              <a:rPr lang="en-US" sz="2400" baseline="30000">
                <a:latin typeface="Times New Roman" panose="02020603050405020304" charset="0"/>
                <a:cs typeface="Times New Roman" panose="02020603050405020304" charset="0"/>
              </a:rPr>
              <a:t>3</a:t>
            </a:r>
            <a:r>
              <a:rPr sz="2400" baseline="30000">
                <a:latin typeface="Times New Roman" panose="02020603050405020304" charset="0"/>
                <a:cs typeface="Times New Roman" panose="02020603050405020304" charset="0"/>
              </a:rPr>
              <a:t>]</a:t>
            </a:r>
            <a:r>
              <a:rPr sz="2400">
                <a:latin typeface="Times New Roman" panose="02020603050405020304" charset="0"/>
                <a:cs typeface="Times New Roman" panose="02020603050405020304" charset="0"/>
              </a:rPr>
              <a:t>: predicts waypoints (represented as a topological graph) to improve long-distance navigation</a:t>
            </a:r>
            <a:r>
              <a:rPr lang="en-US" sz="240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sz="2400">
                <a:latin typeface="Times New Roman" panose="02020603050405020304" charset="0"/>
                <a:cs typeface="Times New Roman" panose="02020603050405020304" charset="0"/>
              </a:rPr>
              <a:t>performances.</a:t>
            </a:r>
          </a:p>
        </p:txBody>
      </p:sp>
      <p:sp>
        <p:nvSpPr>
          <p:cNvPr id="8" name="文本框 7"/>
          <p:cNvSpPr txBox="1"/>
          <p:nvPr/>
        </p:nvSpPr>
        <p:spPr>
          <a:xfrm>
            <a:off x="136525" y="5767070"/>
            <a:ext cx="11478260" cy="64516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l"/>
            <a:r>
              <a:rPr lang="en-US" altLang="zh-CN" sz="1200">
                <a:solidFill>
                  <a:srgbClr val="7F7F7F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+mn-ea"/>
              </a:rPr>
              <a:t>[1] </a:t>
            </a:r>
            <a:r>
              <a:rPr lang="zh-CN" altLang="en-US" sz="1200">
                <a:solidFill>
                  <a:srgbClr val="7F7F7F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+mn-ea"/>
              </a:rPr>
              <a:t>C. Chen*, U. Jain*, et al., SoundSpaces: Audio-Visual Navigation in 3D Environments, ECCV 2020</a:t>
            </a:r>
          </a:p>
          <a:p>
            <a:pPr algn="l"/>
            <a:r>
              <a:rPr lang="en-US" altLang="zh-CN" sz="1200">
                <a:solidFill>
                  <a:srgbClr val="7F7F7F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+mn-ea"/>
              </a:rPr>
              <a:t>[2] A. Younes, D. Honerkamp, et al. </a:t>
            </a:r>
            <a:r>
              <a:rPr lang="zh-CN" altLang="en-US" sz="1200">
                <a:solidFill>
                  <a:srgbClr val="7F7F7F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+mn-ea"/>
              </a:rPr>
              <a:t>Catch me if you hear me: Audio-visual navigation in complex unmapped environments</a:t>
            </a:r>
            <a:r>
              <a:rPr lang="en-US" altLang="zh-CN" sz="1200">
                <a:solidFill>
                  <a:srgbClr val="7F7F7F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+mn-ea"/>
              </a:rPr>
              <a:t> </a:t>
            </a:r>
            <a:r>
              <a:rPr lang="zh-CN" altLang="en-US" sz="1200">
                <a:solidFill>
                  <a:srgbClr val="7F7F7F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+mn-ea"/>
              </a:rPr>
              <a:t>with moving sounds. abs/2111.14843, 2021. </a:t>
            </a:r>
          </a:p>
          <a:p>
            <a:pPr algn="l"/>
            <a:r>
              <a:rPr lang="zh-CN" altLang="en-US" sz="1200">
                <a:solidFill>
                  <a:srgbClr val="7F7F7F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[</a:t>
            </a:r>
            <a:r>
              <a:rPr lang="en-US" altLang="zh-CN" sz="1200">
                <a:solidFill>
                  <a:srgbClr val="7F7F7F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zh-CN" altLang="en-US" sz="1200">
                <a:solidFill>
                  <a:srgbClr val="7F7F7F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]</a:t>
            </a:r>
            <a:r>
              <a:rPr lang="en-US" altLang="zh-CN" sz="1200">
                <a:solidFill>
                  <a:srgbClr val="7F7F7F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C. Chen, S. Majumder, et al. Learning to set waypoints for audio-visual navigation. ICLR 2021.</a:t>
            </a:r>
          </a:p>
        </p:txBody>
      </p:sp>
      <p:sp>
        <p:nvSpPr>
          <p:cNvPr id="12" name="文本框 11"/>
          <p:cNvSpPr txBox="1"/>
          <p:nvPr/>
        </p:nvSpPr>
        <p:spPr>
          <a:xfrm>
            <a:off x="167005" y="4208780"/>
            <a:ext cx="8663940" cy="15684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0">
              <a:buFont typeface="Arial" panose="020B0604020202020204" pitchFamily="34" charset="0"/>
              <a:buNone/>
            </a:pPr>
            <a:r>
              <a:rPr lang="en-US" altLang="zh-CN" sz="2400" b="1">
                <a:solidFill>
                  <a:srgbClr val="000000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Metrics 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zh-CN" sz="2400" b="1">
                <a:solidFill>
                  <a:srgbClr val="000000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SPLT: </a:t>
            </a:r>
            <a:r>
              <a:rPr lang="en-US" altLang="zh-CN" sz="2400">
                <a:solidFill>
                  <a:srgbClr val="000000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Success weighted by Path Length for Tracking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zh-CN" sz="2400" b="1">
                <a:solidFill>
                  <a:srgbClr val="000000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SSPLT:</a:t>
            </a:r>
            <a:r>
              <a:rPr lang="en-US" altLang="zh-CN" sz="2400">
                <a:solidFill>
                  <a:srgbClr val="000000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 Soft Success weighted by Path Length for Tracking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zh-CN" sz="2400" b="1">
                <a:solidFill>
                  <a:srgbClr val="000000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SRT:  </a:t>
            </a:r>
            <a:r>
              <a:rPr lang="en-US" altLang="zh-CN" sz="2400">
                <a:solidFill>
                  <a:srgbClr val="000000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Success Rate for Tracking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灯片编号占位符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6</a:t>
            </a:fld>
            <a:endParaRPr lang="zh-CN" altLang="en-US"/>
          </a:p>
        </p:txBody>
      </p:sp>
      <p:sp>
        <p:nvSpPr>
          <p:cNvPr id="6" name="文本框 5"/>
          <p:cNvSpPr txBox="1"/>
          <p:nvPr userDrawn="1"/>
        </p:nvSpPr>
        <p:spPr>
          <a:xfrm>
            <a:off x="0" y="0"/>
            <a:ext cx="4842510" cy="771525"/>
          </a:xfrm>
          <a:prstGeom prst="rect">
            <a:avLst/>
          </a:prstGeom>
        </p:spPr>
        <p:txBody>
          <a:bodyPr wrap="square" rtlCol="0">
            <a:noAutofit/>
          </a:bodyPr>
          <a:lstStyle/>
          <a:p>
            <a:r>
              <a:rPr lang="en-US" altLang="zh-CN" sz="4000" b="1">
                <a:solidFill>
                  <a:srgbClr val="000000"/>
                </a:solidFill>
                <a:latin typeface="Times New Roman" panose="02020603050405020304" charset="0"/>
                <a:cs typeface="Times New Roman" panose="02020603050405020304" charset="0"/>
              </a:rPr>
              <a:t>Experiment Setup</a:t>
            </a:r>
          </a:p>
        </p:txBody>
      </p:sp>
      <p:sp>
        <p:nvSpPr>
          <p:cNvPr id="7" name="文本框 6"/>
          <p:cNvSpPr txBox="1"/>
          <p:nvPr/>
        </p:nvSpPr>
        <p:spPr>
          <a:xfrm>
            <a:off x="253365" y="1784350"/>
            <a:ext cx="11275060" cy="122999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zh-CN" altLang="en-US" sz="2000" b="1"/>
              <a:t> </a:t>
            </a:r>
            <a:r>
              <a:rPr lang="en-US" altLang="zh-CN" sz="2000" b="1"/>
              <a:t>T</a:t>
            </a:r>
            <a:r>
              <a:rPr lang="zh-CN" altLang="en-US" sz="2000" b="1"/>
              <a:t>hree different sound source splittings</a:t>
            </a:r>
          </a:p>
          <a:p>
            <a:r>
              <a:rPr lang="zh-CN" altLang="en-US"/>
              <a:t>(1) </a:t>
            </a:r>
            <a:r>
              <a:rPr lang="zh-CN" altLang="en-US" b="1">
                <a:gradFill>
                  <a:gsLst>
                    <a:gs pos="0">
                      <a:srgbClr val="7B32B2"/>
                    </a:gs>
                    <a:gs pos="100000">
                      <a:srgbClr val="401A5D"/>
                    </a:gs>
                  </a:gsLst>
                  <a:lin scaled="0"/>
                </a:gradFill>
              </a:rPr>
              <a:t>Telephone</a:t>
            </a:r>
            <a:r>
              <a:rPr lang="zh-CN" altLang="en-US"/>
              <a:t>: the target sound</a:t>
            </a:r>
            <a:r>
              <a:rPr lang="en-US" altLang="zh-CN"/>
              <a:t> </a:t>
            </a:r>
            <a:r>
              <a:rPr lang="zh-CN" altLang="en-US"/>
              <a:t>source (telephone) is the same in the training, validation and testing sets; </a:t>
            </a:r>
          </a:p>
          <a:p>
            <a:r>
              <a:rPr lang="zh-CN" altLang="en-US"/>
              <a:t>(2) </a:t>
            </a:r>
            <a:r>
              <a:rPr lang="zh-CN" altLang="en-US" b="1">
                <a:gradFill>
                  <a:gsLst>
                    <a:gs pos="0">
                      <a:srgbClr val="7B32B2"/>
                    </a:gs>
                    <a:gs pos="100000">
                      <a:srgbClr val="401A5D"/>
                    </a:gs>
                  </a:gsLst>
                  <a:lin scaled="0"/>
                </a:gradFill>
              </a:rPr>
              <a:t>Multiple heard</a:t>
            </a:r>
            <a:r>
              <a:rPr lang="zh-CN" altLang="en-US"/>
              <a:t>:</a:t>
            </a:r>
            <a:r>
              <a:rPr lang="en-US" altLang="zh-CN"/>
              <a:t> </a:t>
            </a:r>
            <a:r>
              <a:rPr lang="zh-CN" altLang="en-US"/>
              <a:t>all 102 sounds exist in three sets; </a:t>
            </a:r>
          </a:p>
          <a:p>
            <a:r>
              <a:rPr lang="zh-CN" altLang="en-US"/>
              <a:t>(3) </a:t>
            </a:r>
            <a:r>
              <a:rPr lang="zh-CN" altLang="en-US" b="1">
                <a:gradFill>
                  <a:gsLst>
                    <a:gs pos="0">
                      <a:srgbClr val="7B32B2"/>
                    </a:gs>
                    <a:gs pos="100000">
                      <a:srgbClr val="401A5D"/>
                    </a:gs>
                  </a:gsLst>
                  <a:lin scaled="0"/>
                </a:gradFill>
              </a:rPr>
              <a:t>Multiple unheard</a:t>
            </a:r>
            <a:r>
              <a:rPr lang="zh-CN" altLang="en-US"/>
              <a:t>: the 102 sounds are divided into</a:t>
            </a:r>
            <a:r>
              <a:rPr lang="en-US" altLang="zh-CN"/>
              <a:t> </a:t>
            </a:r>
            <a:r>
              <a:rPr lang="zh-CN" altLang="en-US"/>
              <a:t>non-overlapping 73/11/18 splits for train/validation/test.</a:t>
            </a:r>
          </a:p>
        </p:txBody>
      </p:sp>
      <p:sp>
        <p:nvSpPr>
          <p:cNvPr id="8" name="文本框 7"/>
          <p:cNvSpPr txBox="1"/>
          <p:nvPr/>
        </p:nvSpPr>
        <p:spPr>
          <a:xfrm>
            <a:off x="253365" y="718820"/>
            <a:ext cx="11275060" cy="95313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US" sz="2000" b="1"/>
              <a:t>Two</a:t>
            </a:r>
            <a:r>
              <a:rPr lang="zh-CN" altLang="en-US" sz="2000" b="1"/>
              <a:t> </a:t>
            </a:r>
            <a:r>
              <a:rPr lang="en-US" altLang="zh-CN" sz="2000" b="1"/>
              <a:t>dataset</a:t>
            </a:r>
            <a:r>
              <a:rPr lang="zh-CN" altLang="en-US" sz="2000" b="1"/>
              <a:t>s</a:t>
            </a:r>
          </a:p>
          <a:p>
            <a:r>
              <a:rPr lang="zh-CN" altLang="en-US"/>
              <a:t>(1) </a:t>
            </a:r>
            <a:r>
              <a:rPr lang="zh-CN" altLang="en-US" b="1">
                <a:gradFill>
                  <a:gsLst>
                    <a:gs pos="0">
                      <a:srgbClr val="7B32B2"/>
                    </a:gs>
                    <a:gs pos="100000">
                      <a:srgbClr val="401A5D"/>
                    </a:gs>
                  </a:gsLst>
                  <a:lin scaled="0"/>
                </a:gradFill>
              </a:rPr>
              <a:t>Replica</a:t>
            </a:r>
            <a:r>
              <a:rPr lang="zh-CN" altLang="en-US"/>
              <a:t>: 18</a:t>
            </a:r>
            <a:r>
              <a:rPr lang="en-US" altLang="zh-CN"/>
              <a:t> </a:t>
            </a:r>
            <a:endParaRPr lang="zh-CN" altLang="en-US"/>
          </a:p>
          <a:p>
            <a:r>
              <a:rPr lang="zh-CN" altLang="en-US"/>
              <a:t>(2) </a:t>
            </a:r>
            <a:r>
              <a:rPr lang="zh-CN" altLang="en-US" b="1">
                <a:gradFill>
                  <a:gsLst>
                    <a:gs pos="0">
                      <a:srgbClr val="7B32B2"/>
                    </a:gs>
                    <a:gs pos="100000">
                      <a:srgbClr val="401A5D"/>
                    </a:gs>
                  </a:gsLst>
                  <a:lin scaled="0"/>
                </a:gradFill>
              </a:rPr>
              <a:t>Matterport3D</a:t>
            </a:r>
            <a:r>
              <a:rPr lang="zh-CN" altLang="en-US"/>
              <a:t>:</a:t>
            </a:r>
            <a:r>
              <a:rPr lang="en-US" altLang="zh-CN"/>
              <a:t> 85</a:t>
            </a:r>
            <a:r>
              <a:rPr lang="zh-CN" altLang="en-US"/>
              <a:t> </a:t>
            </a:r>
          </a:p>
        </p:txBody>
      </p:sp>
      <p:sp>
        <p:nvSpPr>
          <p:cNvPr id="9" name="文本框 8"/>
          <p:cNvSpPr txBox="1"/>
          <p:nvPr/>
        </p:nvSpPr>
        <p:spPr>
          <a:xfrm>
            <a:off x="253365" y="3241040"/>
            <a:ext cx="10609580" cy="64516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pPr algn="l"/>
            <a:r>
              <a:rPr lang="en-US" b="1">
                <a:sym typeface="+mn-ea"/>
              </a:rPr>
              <a:t>Four</a:t>
            </a:r>
            <a:r>
              <a:rPr lang="zh-CN" altLang="en-US" b="1">
                <a:sym typeface="+mn-ea"/>
              </a:rPr>
              <a:t> feature fusion methods</a:t>
            </a:r>
            <a:r>
              <a:rPr lang="en-US" altLang="zh-CN" b="1">
                <a:sym typeface="+mn-ea"/>
              </a:rPr>
              <a:t> in audio-visual navigation</a:t>
            </a:r>
          </a:p>
          <a:p>
            <a:pPr algn="l"/>
            <a:r>
              <a:rPr lang="zh-CN" altLang="en-US">
                <a:sym typeface="+mn-ea"/>
              </a:rPr>
              <a:t>(1) </a:t>
            </a:r>
            <a:r>
              <a:rPr lang="zh-CN" altLang="en-US" b="1">
                <a:gradFill>
                  <a:gsLst>
                    <a:gs pos="0">
                      <a:srgbClr val="7B32B2"/>
                    </a:gs>
                    <a:gs pos="100000">
                      <a:srgbClr val="401A5D"/>
                    </a:gs>
                  </a:gsLst>
                  <a:lin scaled="0"/>
                </a:gradFill>
                <a:sym typeface="+mn-ea"/>
              </a:rPr>
              <a:t>Concat</a:t>
            </a:r>
            <a:r>
              <a:rPr lang="en-US" altLang="zh-CN" b="1">
                <a:gradFill>
                  <a:gsLst>
                    <a:gs pos="0">
                      <a:srgbClr val="7B32B2"/>
                    </a:gs>
                    <a:gs pos="100000">
                      <a:srgbClr val="401A5D"/>
                    </a:gs>
                  </a:gsLst>
                  <a:lin scaled="0"/>
                </a:gradFill>
                <a:sym typeface="+mn-ea"/>
              </a:rPr>
              <a:t>                 </a:t>
            </a:r>
            <a:r>
              <a:rPr lang="zh-CN" altLang="en-US">
                <a:sym typeface="+mn-ea"/>
              </a:rPr>
              <a:t>(</a:t>
            </a:r>
            <a:r>
              <a:rPr lang="en-US" altLang="zh-CN">
                <a:sym typeface="+mn-ea"/>
              </a:rPr>
              <a:t>2</a:t>
            </a:r>
            <a:r>
              <a:rPr lang="zh-CN" altLang="en-US">
                <a:sym typeface="+mn-ea"/>
              </a:rPr>
              <a:t>) </a:t>
            </a:r>
            <a:r>
              <a:rPr lang="zh-CN" altLang="en-US" b="1">
                <a:gradFill>
                  <a:gsLst>
                    <a:gs pos="0">
                      <a:srgbClr val="7B32B2"/>
                    </a:gs>
                    <a:gs pos="100000">
                      <a:srgbClr val="401A5D"/>
                    </a:gs>
                  </a:gsLst>
                  <a:lin scaled="0"/>
                </a:gradFill>
                <a:sym typeface="+mn-ea"/>
              </a:rPr>
              <a:t>Element-wise Mul</a:t>
            </a:r>
            <a:r>
              <a:rPr lang="en-US" altLang="zh-CN" b="1">
                <a:gradFill>
                  <a:gsLst>
                    <a:gs pos="0">
                      <a:srgbClr val="7B32B2"/>
                    </a:gs>
                    <a:gs pos="100000">
                      <a:srgbClr val="401A5D"/>
                    </a:gs>
                  </a:gsLst>
                  <a:lin scaled="0"/>
                </a:gradFill>
                <a:sym typeface="+mn-ea"/>
              </a:rPr>
              <a:t>	  </a:t>
            </a:r>
            <a:r>
              <a:rPr lang="zh-CN" altLang="en-US">
                <a:sym typeface="+mn-ea"/>
              </a:rPr>
              <a:t>(</a:t>
            </a:r>
            <a:r>
              <a:rPr lang="en-US" altLang="zh-CN">
                <a:sym typeface="+mn-ea"/>
              </a:rPr>
              <a:t>3</a:t>
            </a:r>
            <a:r>
              <a:rPr lang="zh-CN" altLang="en-US">
                <a:sym typeface="+mn-ea"/>
              </a:rPr>
              <a:t>) </a:t>
            </a:r>
            <a:r>
              <a:rPr lang="zh-CN" altLang="en-US" b="1">
                <a:gradFill>
                  <a:gsLst>
                    <a:gs pos="0">
                      <a:srgbClr val="7B32B2"/>
                    </a:gs>
                    <a:gs pos="100000">
                      <a:srgbClr val="401A5D"/>
                    </a:gs>
                  </a:gsLst>
                  <a:lin scaled="0"/>
                </a:gradFill>
                <a:sym typeface="+mn-ea"/>
              </a:rPr>
              <a:t>Element-wise Mean</a:t>
            </a:r>
            <a:r>
              <a:rPr lang="en-US" altLang="zh-CN" b="1">
                <a:gradFill>
                  <a:gsLst>
                    <a:gs pos="0">
                      <a:srgbClr val="7B32B2"/>
                    </a:gs>
                    <a:gs pos="100000">
                      <a:srgbClr val="401A5D"/>
                    </a:gs>
                  </a:gsLst>
                  <a:lin scaled="0"/>
                </a:gradFill>
                <a:sym typeface="+mn-ea"/>
              </a:rPr>
              <a:t>	       </a:t>
            </a:r>
            <a:r>
              <a:rPr lang="zh-CN" altLang="en-US">
                <a:sym typeface="+mn-ea"/>
              </a:rPr>
              <a:t>(</a:t>
            </a:r>
            <a:r>
              <a:rPr lang="en-US" altLang="zh-CN">
                <a:sym typeface="+mn-ea"/>
              </a:rPr>
              <a:t>4</a:t>
            </a:r>
            <a:r>
              <a:rPr lang="zh-CN" altLang="en-US">
                <a:sym typeface="+mn-ea"/>
              </a:rPr>
              <a:t>) </a:t>
            </a:r>
            <a:r>
              <a:rPr lang="en-US" altLang="zh-CN" b="1">
                <a:gradFill>
                  <a:gsLst>
                    <a:gs pos="0">
                      <a:srgbClr val="7B32B2"/>
                    </a:gs>
                    <a:gs pos="100000">
                      <a:srgbClr val="401A5D"/>
                    </a:gs>
                  </a:gsLst>
                  <a:lin scaled="0"/>
                </a:gradFill>
                <a:sym typeface="+mn-ea"/>
              </a:rPr>
              <a:t>F</a:t>
            </a:r>
            <a:r>
              <a:rPr lang="zh-CN" altLang="en-US" b="1">
                <a:gradFill>
                  <a:gsLst>
                    <a:gs pos="0">
                      <a:srgbClr val="7B32B2"/>
                    </a:gs>
                    <a:gs pos="100000">
                      <a:srgbClr val="401A5D"/>
                    </a:gs>
                  </a:gsLst>
                  <a:lin scaled="0"/>
                </a:gradFill>
                <a:sym typeface="+mn-ea"/>
              </a:rPr>
              <a:t>eature self-attention</a:t>
            </a:r>
          </a:p>
        </p:txBody>
      </p:sp>
      <p:pic>
        <p:nvPicPr>
          <p:cNvPr id="10" name="图片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9575" y="3943985"/>
            <a:ext cx="10541000" cy="241173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7</a:t>
            </a:fld>
            <a:endParaRPr lang="zh-CN" altLang="en-US"/>
          </a:p>
        </p:txBody>
      </p:sp>
      <p:sp>
        <p:nvSpPr>
          <p:cNvPr id="6" name="文本框 5"/>
          <p:cNvSpPr txBox="1"/>
          <p:nvPr userDrawn="1"/>
        </p:nvSpPr>
        <p:spPr>
          <a:xfrm>
            <a:off x="0" y="0"/>
            <a:ext cx="5211445" cy="777240"/>
          </a:xfrm>
          <a:prstGeom prst="rect">
            <a:avLst/>
          </a:prstGeom>
        </p:spPr>
        <p:txBody>
          <a:bodyPr wrap="square" rtlCol="0">
            <a:noAutofit/>
          </a:bodyPr>
          <a:lstStyle/>
          <a:p>
            <a:r>
              <a:rPr lang="en-US" altLang="zh-CN" sz="4000" b="1">
                <a:solidFill>
                  <a:srgbClr val="000000"/>
                </a:solidFill>
                <a:latin typeface="Times New Roman" panose="02020603050405020304" charset="0"/>
                <a:cs typeface="Times New Roman" panose="02020603050405020304" charset="0"/>
              </a:rPr>
              <a:t>Demos </a:t>
            </a:r>
            <a:r>
              <a:rPr lang="en-US" altLang="zh-CN" sz="2000">
                <a:latin typeface="Times New Roman" panose="02020603050405020304" charset="0"/>
                <a:cs typeface="Times New Roman" panose="02020603050405020304" charset="0"/>
                <a:sym typeface="+mn-ea"/>
              </a:rPr>
              <a:t> </a:t>
            </a:r>
          </a:p>
        </p:txBody>
      </p:sp>
      <p:sp>
        <p:nvSpPr>
          <p:cNvPr id="3" name="文本框 2"/>
          <p:cNvSpPr txBox="1"/>
          <p:nvPr/>
        </p:nvSpPr>
        <p:spPr>
          <a:xfrm>
            <a:off x="906780" y="877570"/>
            <a:ext cx="7689850" cy="460375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pPr algn="l"/>
            <a:r>
              <a:rPr lang="en-US" altLang="zh-CN" sz="2400">
                <a:latin typeface="Times New Roman" panose="02020603050405020304" charset="0"/>
                <a:cs typeface="Times New Roman" panose="02020603050405020304" charset="0"/>
                <a:sym typeface="+mn-ea"/>
              </a:rPr>
              <a:t>This is a demo on Replica  of our model given RGBD input.  </a:t>
            </a:r>
          </a:p>
        </p:txBody>
      </p:sp>
      <p:pic>
        <p:nvPicPr>
          <p:cNvPr id="2" name="Replica-v5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0" y="1563688"/>
            <a:ext cx="12192000" cy="37306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8</a:t>
            </a:fld>
            <a:endParaRPr lang="zh-CN" altLang="en-US"/>
          </a:p>
        </p:txBody>
      </p:sp>
      <p:sp>
        <p:nvSpPr>
          <p:cNvPr id="6" name="文本框 5"/>
          <p:cNvSpPr txBox="1"/>
          <p:nvPr userDrawn="1"/>
        </p:nvSpPr>
        <p:spPr>
          <a:xfrm>
            <a:off x="0" y="0"/>
            <a:ext cx="5211445" cy="777240"/>
          </a:xfrm>
          <a:prstGeom prst="rect">
            <a:avLst/>
          </a:prstGeom>
        </p:spPr>
        <p:txBody>
          <a:bodyPr wrap="square" rtlCol="0">
            <a:noAutofit/>
          </a:bodyPr>
          <a:lstStyle/>
          <a:p>
            <a:r>
              <a:rPr lang="en-US" altLang="zh-CN" sz="4000" b="1">
                <a:solidFill>
                  <a:srgbClr val="000000"/>
                </a:solidFill>
                <a:latin typeface="Times New Roman" panose="02020603050405020304" charset="0"/>
                <a:cs typeface="Times New Roman" panose="02020603050405020304" charset="0"/>
              </a:rPr>
              <a:t>Demos </a:t>
            </a:r>
            <a:r>
              <a:rPr lang="en-US" altLang="zh-CN" sz="2000">
                <a:latin typeface="Times New Roman" panose="02020603050405020304" charset="0"/>
                <a:cs typeface="Times New Roman" panose="02020603050405020304" charset="0"/>
                <a:sym typeface="+mn-ea"/>
              </a:rPr>
              <a:t> </a:t>
            </a:r>
          </a:p>
        </p:txBody>
      </p:sp>
      <p:sp>
        <p:nvSpPr>
          <p:cNvPr id="3" name="文本框 2"/>
          <p:cNvSpPr txBox="1"/>
          <p:nvPr/>
        </p:nvSpPr>
        <p:spPr>
          <a:xfrm>
            <a:off x="906780" y="877570"/>
            <a:ext cx="8282940" cy="460375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pPr algn="l"/>
            <a:r>
              <a:rPr lang="en-US" altLang="zh-CN" sz="2400">
                <a:latin typeface="Times New Roman" panose="02020603050405020304" charset="0"/>
                <a:cs typeface="Times New Roman" panose="02020603050405020304" charset="0"/>
                <a:sym typeface="+mn-ea"/>
              </a:rPr>
              <a:t>This is a demo on Matterport3D of our model given RGBD input. </a:t>
            </a:r>
          </a:p>
        </p:txBody>
      </p:sp>
      <p:pic>
        <p:nvPicPr>
          <p:cNvPr id="9" name="Matterport3D-RGBD-FSAAVN-splt0.89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0" y="1604963"/>
            <a:ext cx="12192000" cy="364648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9"/>
                </p:tgtEl>
              </p:cMediaNode>
            </p:vide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9</a:t>
            </a:fld>
            <a:endParaRPr lang="zh-CN" altLang="en-US"/>
          </a:p>
        </p:txBody>
      </p:sp>
      <p:sp>
        <p:nvSpPr>
          <p:cNvPr id="6" name="文本框 5"/>
          <p:cNvSpPr txBox="1"/>
          <p:nvPr userDrawn="1"/>
        </p:nvSpPr>
        <p:spPr>
          <a:xfrm>
            <a:off x="0" y="0"/>
            <a:ext cx="6170930" cy="735965"/>
          </a:xfrm>
          <a:prstGeom prst="rect">
            <a:avLst/>
          </a:prstGeom>
        </p:spPr>
        <p:txBody>
          <a:bodyPr wrap="square" rtlCol="0">
            <a:noAutofit/>
          </a:bodyPr>
          <a:lstStyle/>
          <a:p>
            <a:r>
              <a:rPr lang="en-US" altLang="zh-CN" sz="4000" b="1">
                <a:solidFill>
                  <a:srgbClr val="000000"/>
                </a:solidFill>
                <a:latin typeface="Times New Roman" panose="02020603050405020304" charset="0"/>
                <a:cs typeface="Times New Roman" panose="02020603050405020304" charset="0"/>
              </a:rPr>
              <a:t>Experiment Results</a:t>
            </a:r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>
          <a:blip r:embed="rId2"/>
          <a:srcRect t="13423"/>
          <a:stretch>
            <a:fillRect/>
          </a:stretch>
        </p:blipFill>
        <p:spPr>
          <a:xfrm>
            <a:off x="120015" y="1141095"/>
            <a:ext cx="11951970" cy="3142615"/>
          </a:xfrm>
          <a:prstGeom prst="rect">
            <a:avLst/>
          </a:prstGeom>
        </p:spPr>
      </p:pic>
      <p:sp>
        <p:nvSpPr>
          <p:cNvPr id="13" name="文本框 12"/>
          <p:cNvSpPr txBox="1"/>
          <p:nvPr/>
        </p:nvSpPr>
        <p:spPr>
          <a:xfrm>
            <a:off x="1261745" y="754380"/>
            <a:ext cx="8906510" cy="36830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r>
              <a:rPr lang="en-US" altLang="zh-CN">
                <a:sym typeface="+mn-ea"/>
              </a:rPr>
              <a:t>Table 1: Overall performance comparison (STDEV≤0.01) using depth and sound input.</a:t>
            </a:r>
            <a:endParaRPr lang="zh-CN" altLang="en-US"/>
          </a:p>
        </p:txBody>
      </p:sp>
      <p:sp>
        <p:nvSpPr>
          <p:cNvPr id="14" name="文本框 13"/>
          <p:cNvSpPr txBox="1"/>
          <p:nvPr/>
        </p:nvSpPr>
        <p:spPr>
          <a:xfrm>
            <a:off x="120015" y="4959350"/>
            <a:ext cx="11011535" cy="64516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pPr algn="l"/>
            <a:r>
              <a:rPr lang="en-US">
                <a:sym typeface="+mn-ea"/>
              </a:rPr>
              <a:t>Table 1: shows that FSAAVN using FSA fusion, constantly performs the best (in boldface) on both datasets </a:t>
            </a:r>
          </a:p>
          <a:p>
            <a:pPr algn="l"/>
            <a:r>
              <a:rPr lang="en-US">
                <a:sym typeface="+mn-ea"/>
              </a:rPr>
              <a:t>in all splitting settings.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MMONDATA" val="eyJoZGlkIjoiOWNmYmJlZDk5ZTY4YTU4NDBhZTdjODEwZTYwNTE1NWUifQ=="/>
  <p:tag name="KSO_WPP_MARK_KEY" val="675b94e9-f5a0-424b-b7ab-75c5540f0884"/>
</p:tagLst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 Black-Arial">
      <a:majorFont>
        <a:latin typeface="Arial Black"/>
        <a:ea typeface=""/>
        <a:cs typeface=""/>
        <a:font script="Jpan" typeface="ＭＳ ゴシック"/>
        <a:font script="Hang" typeface="굴림"/>
        <a:font script="Hans" typeface="宋体"/>
        <a:font script="Hant" typeface="新細明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宋体"/>
        <a:ea typeface=""/>
        <a:cs typeface=""/>
        <a:font script="Jpan" typeface="游ゴシック Light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宋体"/>
        <a:ea typeface=""/>
        <a:cs typeface=""/>
        <a:font script="Jpan" typeface="游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</TotalTime>
  <Words>1165</Words>
  <Application>Microsoft Office PowerPoint</Application>
  <PresentationFormat>宽屏</PresentationFormat>
  <Paragraphs>106</Paragraphs>
  <Slides>17</Slides>
  <Notes>4</Notes>
  <HiddenSlides>0</HiddenSlides>
  <MMClips>2</MMClips>
  <ScaleCrop>false</ScaleCrop>
  <HeadingPairs>
    <vt:vector size="6" baseType="variant">
      <vt:variant>
        <vt:lpstr>已用的字体</vt:lpstr>
      </vt:variant>
      <vt:variant>
        <vt:i4>5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17</vt:i4>
      </vt:variant>
    </vt:vector>
  </HeadingPairs>
  <TitlesOfParts>
    <vt:vector size="23" baseType="lpstr">
      <vt:lpstr>宋体</vt:lpstr>
      <vt:lpstr>Arial</vt:lpstr>
      <vt:lpstr>Arial Black</vt:lpstr>
      <vt:lpstr>Calibri</vt:lpstr>
      <vt:lpstr>Times New Roman</vt:lpstr>
      <vt:lpstr>Office 主题​​</vt:lpstr>
      <vt:lpstr>Pay Self-Attention to Audio-Visual Navigation</vt:lpstr>
      <vt:lpstr>Motivation</vt:lpstr>
      <vt:lpstr>Contributions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Sound Adversarial Audio-Visual Navigation</dc:title>
  <dc:creator/>
  <cp:lastModifiedBy>yyf</cp:lastModifiedBy>
  <cp:revision>67</cp:revision>
  <dcterms:created xsi:type="dcterms:W3CDTF">2022-10-30T06:11:00Z</dcterms:created>
  <dcterms:modified xsi:type="dcterms:W3CDTF">2022-10-31T05:38:40Z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2052-11.1.0.11830</vt:lpwstr>
  </property>
  <property fmtid="{D5CDD505-2E9C-101B-9397-08002B2CF9AE}" pid="3" name="ICV">
    <vt:lpwstr>0E2E1C3346DC4745B6826410E8D2BCAD</vt:lpwstr>
  </property>
</Properties>
</file>